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Bricolage Grotesque Semi Bold" panose="020B0604020202020204" charset="0"/>
      <p:regular r:id="rId13"/>
    </p:embeddedFont>
    <p:embeddedFont>
      <p:font typeface="Inter" panose="020B0604020202020204" charset="0"/>
      <p:regular r:id="rId14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64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1864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Social Integration at School in Poland: Challenges and Successes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985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Exploring the complex journey of building inclusive educational environments in Poland's evolving multicultural landscape.</a:t>
            </a:r>
            <a:endParaRPr lang="en-US" sz="1750" dirty="0"/>
          </a:p>
        </p:txBody>
      </p:sp>
      <p:pic>
        <p:nvPicPr>
          <p:cNvPr id="7" name="Obraz 6" descr="Obraz zawierający mapa, tekst, Świat, krąg&#10;&#10;Zawartość wygenerowana przez AI może być niepoprawna.">
            <a:extLst>
              <a:ext uri="{FF2B5EF4-FFF2-40B4-BE49-F238E27FC236}">
                <a16:creationId xmlns:a16="http://schemas.microsoft.com/office/drawing/2014/main" id="{6C2473EA-7343-3D0B-BD12-A889D69F16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89" y="375134"/>
            <a:ext cx="943428" cy="9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D1BAB7A-038D-2F47-436D-F726D8F6B92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6364" y="496561"/>
            <a:ext cx="2433604" cy="693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904" y="596265"/>
            <a:ext cx="13112591" cy="1355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The New Reality: Migrant Children in Polish Schools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758904" y="2448758"/>
            <a:ext cx="7655957" cy="1017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Since September 2024, Ukrainian refugee children are required to attend Polish schools, creating an unprecedented educational transformation across the country.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904" y="3652838"/>
            <a:ext cx="7655957" cy="1017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Poland faces rapid adaptation needs including comprehensive teacher training programmes, enhanced psychological support services, and structured language acquisition frameworks.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904" y="4856917"/>
            <a:ext cx="7655957" cy="1017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integration represents both a significant financial challenge and a remarkable long-term opportunity for enriching Polish society's cultural fabric.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1357" y="2495431"/>
            <a:ext cx="4927640" cy="4927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1163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Language Barriers: The Biggest Hurdle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469356"/>
            <a:ext cx="3664744" cy="3136702"/>
          </a:xfrm>
          <a:prstGeom prst="roundRect">
            <a:avLst>
              <a:gd name="adj" fmla="val 3037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6514624" y="2703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Academic Impact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194209"/>
            <a:ext cx="3195876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Lack of Polish language skills causes significant academic delays, considerably slower lesson pace, and increased classroom discipline challenges.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748" y="2469356"/>
            <a:ext cx="3664863" cy="3136702"/>
          </a:xfrm>
          <a:prstGeom prst="roundRect">
            <a:avLst>
              <a:gd name="adj" fmla="val 3037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10406182" y="27037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Current Solutions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182" y="3194209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Schools provide dedicated Polish language classes and additional remedial lessons, though demand substantially exceeds available supply.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832872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6514624" y="6067306"/>
            <a:ext cx="31326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Critical Success Factor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557724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 proficiency proves absolutely crucial for meaningful social inclusion and long-term educational achievement.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4054" y="508516"/>
            <a:ext cx="11676936" cy="57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Teachers on the Frontline: Training and Support Gaps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04054" y="1467207"/>
            <a:ext cx="411480" cy="411480"/>
          </a:xfrm>
          <a:prstGeom prst="roundRect">
            <a:avLst>
              <a:gd name="adj" fmla="val 18672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" name="Text 2"/>
          <p:cNvSpPr/>
          <p:nvPr/>
        </p:nvSpPr>
        <p:spPr>
          <a:xfrm>
            <a:off x="1563053" y="1530072"/>
            <a:ext cx="2571393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Preparation Challenges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563053" y="1963460"/>
            <a:ext cx="5529024" cy="792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Many teachers feel significantly unprepared for managing multicultural classrooms and report lacking access to ongoing professional training opportunities.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4054" y="3051096"/>
            <a:ext cx="411480" cy="411480"/>
          </a:xfrm>
          <a:prstGeom prst="roundRect">
            <a:avLst>
              <a:gd name="adj" fmla="val 18672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5"/>
          <p:cNvSpPr/>
          <p:nvPr/>
        </p:nvSpPr>
        <p:spPr>
          <a:xfrm>
            <a:off x="1563053" y="3113961"/>
            <a:ext cx="2286595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Support Deficits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63053" y="3547348"/>
            <a:ext cx="5529024" cy="528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Psychological support systems for both teaching staff and students remain insufficient to meet growing demands.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004054" y="4370784"/>
            <a:ext cx="411480" cy="411480"/>
          </a:xfrm>
          <a:prstGeom prst="roundRect">
            <a:avLst>
              <a:gd name="adj" fmla="val 18672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1563053" y="4433649"/>
            <a:ext cx="2286595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Collaboration Issues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563053" y="4867037"/>
            <a:ext cx="5529024" cy="792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Coordination between general classroom teachers and specialist support staff often lacks proper cohesion, ultimately weakening integration efforts.</a:t>
            </a:r>
            <a:endParaRPr lang="en-US" sz="14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943" y="1467207"/>
            <a:ext cx="6088023" cy="60880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4808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2711" y="3256478"/>
            <a:ext cx="13164979" cy="1308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Inclusion of Children with Disabilities: A Parallel Challenge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732711" y="4854773"/>
            <a:ext cx="13164979" cy="6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Inclusive classrooms strategically mix students with and without disabilities, actively aiming for genuinely equal participation opportunities for every child.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32711" y="5716548"/>
            <a:ext cx="6485811" cy="1873806"/>
          </a:xfrm>
          <a:prstGeom prst="roundRect">
            <a:avLst>
              <a:gd name="adj" fmla="val 5856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51" y="5716548"/>
            <a:ext cx="91440" cy="187380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33462" y="5948720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Resource Shortages</a:t>
            </a:r>
            <a:endParaRPr lang="en-US" sz="2050" dirty="0"/>
          </a:p>
        </p:txBody>
      </p:sp>
      <p:sp>
        <p:nvSpPr>
          <p:cNvPr id="8" name="Text 4"/>
          <p:cNvSpPr/>
          <p:nvPr/>
        </p:nvSpPr>
        <p:spPr>
          <a:xfrm>
            <a:off x="1033462" y="6391632"/>
            <a:ext cx="5952887" cy="9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Parents consistently report critical shortages of specialised teaching aids, qualified specialists, and truly individualised instruction programmes.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411760" y="5716548"/>
            <a:ext cx="6485930" cy="1873806"/>
          </a:xfrm>
          <a:prstGeom prst="roundRect">
            <a:avLst>
              <a:gd name="adj" fmla="val 5856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900" y="5716548"/>
            <a:ext cx="91440" cy="187380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712512" y="5948720"/>
            <a:ext cx="2853690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Environmental Factors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7712512" y="6391632"/>
            <a:ext cx="5953006" cy="9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Teacher attitudes and overall school atmosphere prove critically influential in determining integration success rates and student wellbeing outcomes.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928318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Schools as Societal Security Hubs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96703"/>
            <a:ext cx="4885015" cy="48850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145625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Schools increasingly play a pivotal role in actively promoting essential societal values, community safety, and cultural tolerance amid rising migration patterns.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39828" y="3438406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Educational policies must strategically align with broader immigration legislation and comprehensive social welfare programmes to ensure effectiveness.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39828" y="4731187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Polish schools are progressively adopting innovative multicultural education models that foster genuine openness and meaningful partnership between communities.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9473"/>
            <a:ext cx="119303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Economic and Social Benefits of Integration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75228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15%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1455420" y="38070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Workforce Boost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429744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Projected increase in workforce productivity through successful integration programmes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235893" y="2775228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€2.1B</a:t>
            </a:r>
            <a:endParaRPr lang="en-US" sz="5850" dirty="0"/>
          </a:p>
        </p:txBody>
      </p:sp>
      <p:sp>
        <p:nvSpPr>
          <p:cNvPr id="7" name="Text 5"/>
          <p:cNvSpPr/>
          <p:nvPr/>
        </p:nvSpPr>
        <p:spPr>
          <a:xfrm>
            <a:off x="5897523" y="38070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Tax Revenue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235893" y="429744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Estimated additional annual tax contributions from fully integrated migrant families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677995" y="2775228"/>
            <a:ext cx="41586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3:1</a:t>
            </a:r>
            <a:endParaRPr lang="en-US" sz="5850" dirty="0"/>
          </a:p>
        </p:txBody>
      </p:sp>
      <p:sp>
        <p:nvSpPr>
          <p:cNvPr id="10" name="Text 8"/>
          <p:cNvSpPr/>
          <p:nvPr/>
        </p:nvSpPr>
        <p:spPr>
          <a:xfrm>
            <a:off x="10339626" y="38070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Cost-Benefit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677995" y="4297442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European studies show integration benefits outweigh costs by this ratio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93790" y="5641300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integration significantly boosts workforce productivity, increases tax revenues, and helps counter Poland's demographic decline. However, risks of exclusion include serious social marginalisation and substantially increased welfare costs.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886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0334" y="3372803"/>
            <a:ext cx="13089731" cy="137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Successful Practices: Case Studies and Policy Recommendations</a:t>
            </a:r>
            <a:endParaRPr lang="en-US" sz="4300" dirty="0"/>
          </a:p>
        </p:txBody>
      </p:sp>
      <p:sp>
        <p:nvSpPr>
          <p:cNvPr id="4" name="Text 1"/>
          <p:cNvSpPr/>
          <p:nvPr/>
        </p:nvSpPr>
        <p:spPr>
          <a:xfrm>
            <a:off x="770334" y="5068729"/>
            <a:ext cx="220028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01</a:t>
            </a:r>
            <a:endParaRPr lang="en-US" sz="17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34" y="5412224"/>
            <a:ext cx="4220885" cy="304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0334" y="5583198"/>
            <a:ext cx="2751177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Long-term Training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770334" y="6055162"/>
            <a:ext cx="4220885" cy="1387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Comprehensive teacher training programmes with systematic monitoring of integration outcomes and measurable success indicators.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5204698" y="5068729"/>
            <a:ext cx="220028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02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4698" y="5412224"/>
            <a:ext cx="4220885" cy="30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204698" y="5583198"/>
            <a:ext cx="3475434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Multi-sector Collaboration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5204698" y="6055162"/>
            <a:ext cx="4220885" cy="1387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partnerships among schools, local governments, NGOs, and international bodies prove absolutely vital for sustainable success.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9639062" y="5068729"/>
            <a:ext cx="220028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Bricolage Grotesque Light" pitchFamily="34" charset="0"/>
                <a:ea typeface="Bricolage Grotesque Light" pitchFamily="34" charset="-122"/>
                <a:cs typeface="Bricolage Grotesque Light" pitchFamily="34" charset="-120"/>
              </a:rPr>
              <a:t>03</a:t>
            </a:r>
            <a:endParaRPr lang="en-US" sz="17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062" y="5412224"/>
            <a:ext cx="4220885" cy="30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639062" y="5583198"/>
            <a:ext cx="2751177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Public Messaging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9639062" y="6055162"/>
            <a:ext cx="4220885" cy="1387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Effective communication about integration benefits helps actively counter xenophobia whilst building valuable social capital.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4707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Voices from the Field: Teachers and Parents Speak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218259"/>
            <a:ext cx="6407944" cy="2683312"/>
          </a:xfrm>
          <a:prstGeom prst="roundRect">
            <a:avLst>
              <a:gd name="adj" fmla="val 35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1" y="3112651"/>
            <a:ext cx="272177" cy="27217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165" y="5735003"/>
            <a:ext cx="272177" cy="2721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64431" y="3588901"/>
            <a:ext cx="29689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Teachers' Perspective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164431" y="4079319"/>
            <a:ext cx="566666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"We desperately need better resources and enhanced intercultural competence training to serve our increasingly diverse student population effectively."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428548" y="3218259"/>
            <a:ext cx="6408063" cy="2683312"/>
          </a:xfrm>
          <a:prstGeom prst="roundRect">
            <a:avLst>
              <a:gd name="adj" fmla="val 35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939" y="3112651"/>
            <a:ext cx="272177" cy="272177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042" y="5735003"/>
            <a:ext cx="272177" cy="2721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99189" y="35889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Parents' Experience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99189" y="4079319"/>
            <a:ext cx="566678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"In inclusion classrooms, individualised support makes all the difference. Every child deserves attention tailored to their unique needs and circumstances."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793790" y="615672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Both groups consistently view integration as ongoing work requiring sustained commitment, adequate resources, and unwavering community support to achieve meaningful long-term success.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412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7850" y="3074432"/>
            <a:ext cx="12834580" cy="2324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150"/>
              </a:lnSpc>
              <a:buNone/>
            </a:pPr>
            <a:r>
              <a:rPr lang="en-US" sz="73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Towards a More Inclusive Future</a:t>
            </a:r>
            <a:endParaRPr lang="en-US" sz="7300" dirty="0"/>
          </a:p>
        </p:txBody>
      </p:sp>
      <p:sp>
        <p:nvSpPr>
          <p:cNvPr id="4" name="Shape 1"/>
          <p:cNvSpPr/>
          <p:nvPr/>
        </p:nvSpPr>
        <p:spPr>
          <a:xfrm>
            <a:off x="897850" y="5627965"/>
            <a:ext cx="4176474" cy="1852255"/>
          </a:xfrm>
          <a:prstGeom prst="roundRect">
            <a:avLst>
              <a:gd name="adj" fmla="val 24102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1091446" y="5821561"/>
            <a:ext cx="2490787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Complex but Essential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91446" y="6203632"/>
            <a:ext cx="3789283" cy="1082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Integration represents a challenging yet absolutely essential process for Poland's future social cohesion and economic health.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26844" y="5627965"/>
            <a:ext cx="4176474" cy="1852255"/>
          </a:xfrm>
          <a:prstGeom prst="roundRect">
            <a:avLst>
              <a:gd name="adj" fmla="val 24102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5420439" y="5821561"/>
            <a:ext cx="2348984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Strategic Investment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420439" y="6203632"/>
            <a:ext cx="3789283" cy="1082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Investing in language support, comprehensive teacher training, and inclusive practices will yield substantial lasting benefits for society.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9555837" y="5627965"/>
            <a:ext cx="4176474" cy="1852255"/>
          </a:xfrm>
          <a:prstGeom prst="roundRect">
            <a:avLst>
              <a:gd name="adj" fmla="val 24102"/>
            </a:avLst>
          </a:prstGeom>
          <a:solidFill>
            <a:srgbClr val="FFFFFF"/>
          </a:solidFill>
          <a:ln w="7620">
            <a:solidFill>
              <a:srgbClr val="F8ECD3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9749433" y="5821561"/>
            <a:ext cx="2410897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2C2926"/>
                </a:solidFill>
                <a:latin typeface="Bricolage Grotesque Semi Bold" pitchFamily="34" charset="0"/>
                <a:ea typeface="Bricolage Grotesque Semi Bold" pitchFamily="34" charset="-122"/>
                <a:cs typeface="Bricolage Grotesque Semi Bold" pitchFamily="34" charset="-120"/>
              </a:rPr>
              <a:t>Safe Learning Spaces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749433" y="6203632"/>
            <a:ext cx="3789283" cy="812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Schools must remain secure, welcoming environments where diversity is genuinely embraced and every child can truly thrive.</a:t>
            </a:r>
            <a:endParaRPr lang="en-US" sz="1450" dirty="0"/>
          </a:p>
        </p:txBody>
      </p:sp>
      <p:pic>
        <p:nvPicPr>
          <p:cNvPr id="13" name="Obraz 12" descr="Obraz zawierający symbol, krąg, zrzut ekranu, Grafika&#10;&#10;Zawartość wygenerowana przez AI może być niepoprawna.">
            <a:extLst>
              <a:ext uri="{FF2B5EF4-FFF2-40B4-BE49-F238E27FC236}">
                <a16:creationId xmlns:a16="http://schemas.microsoft.com/office/drawing/2014/main" id="{180F6203-CBE9-D810-4F03-D40C07108D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0755" y="7708939"/>
            <a:ext cx="1114425" cy="389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680</Words>
  <Application>Microsoft Office PowerPoint</Application>
  <PresentationFormat>Custom</PresentationFormat>
  <Paragraphs>74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JOANNA GRABAN</cp:lastModifiedBy>
  <cp:revision>3</cp:revision>
  <dcterms:created xsi:type="dcterms:W3CDTF">2026-03-09T14:12:14Z</dcterms:created>
  <dcterms:modified xsi:type="dcterms:W3CDTF">2026-10-18T13:39:04Z</dcterms:modified>
</cp:coreProperties>
</file>