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embeddedFontLst>
    <p:embeddedFont>
      <p:font typeface="Inter" panose="020B0604020202020204" charset="0"/>
      <p:regular r:id="rId13"/>
    </p:embeddedFont>
    <p:embeddedFont>
      <p:font typeface="Petrona Bold" panose="020B0604020202020204" charset="0"/>
      <p:regular r:id="rId14"/>
    </p:embeddedFont>
  </p:embeddedFontLst>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4" d="100"/>
          <a:sy n="84"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66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95000"/>
            </a:srgbClr>
          </a:solidFill>
          <a:ln/>
        </p:spPr>
        <p:txBody>
          <a:bodyPr/>
          <a:lstStyle/>
          <a:p>
            <a:endParaRPr lang="pl-PL"/>
          </a:p>
        </p:txBody>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C0524">
              <a:alpha val="80000"/>
            </a:srgbClr>
          </a:solidFill>
          <a:ln/>
        </p:spPr>
        <p:txBody>
          <a:bodyPr/>
          <a:lstStyle/>
          <a:p>
            <a:r>
              <a:rPr lang="pl-PL" dirty="0"/>
              <a:t>                     </a:t>
            </a:r>
          </a:p>
          <a:p>
            <a:r>
              <a:rPr lang="pl-PL" dirty="0"/>
              <a:t>                     </a:t>
            </a:r>
          </a:p>
        </p:txBody>
      </p:sp>
      <p:sp>
        <p:nvSpPr>
          <p:cNvPr id="4" name="Text 1"/>
          <p:cNvSpPr/>
          <p:nvPr/>
        </p:nvSpPr>
        <p:spPr>
          <a:xfrm>
            <a:off x="540023" y="1011882"/>
            <a:ext cx="8063954" cy="1012478"/>
          </a:xfrm>
          <a:prstGeom prst="rect">
            <a:avLst/>
          </a:prstGeom>
          <a:noFill/>
          <a:ln/>
        </p:spPr>
        <p:txBody>
          <a:bodyPr wrap="square" lIns="0" tIns="0" rIns="0" bIns="0" rtlCol="0" anchor="t">
            <a:normAutofit/>
          </a:bodyPr>
          <a:lstStyle/>
          <a:p>
            <a:pPr marL="0" indent="0" algn="l">
              <a:lnSpc>
                <a:spcPct val="104000"/>
              </a:lnSpc>
              <a:buNone/>
            </a:pPr>
            <a:r>
              <a:rPr lang="en-US" sz="3150" b="1" dirty="0">
                <a:solidFill>
                  <a:srgbClr val="FF8AAF"/>
                </a:solidFill>
                <a:latin typeface="Petrona Bold" pitchFamily="34" charset="0"/>
                <a:ea typeface="Petrona Bold" pitchFamily="34" charset="-122"/>
                <a:cs typeface="Petrona Bold" pitchFamily="34" charset="-120"/>
              </a:rPr>
              <a:t>Erasmus+ Project: We Are the Same Despite Our Differences</a:t>
            </a:r>
            <a:endParaRPr lang="en-US" sz="3150" dirty="0"/>
          </a:p>
        </p:txBody>
      </p:sp>
      <p:sp>
        <p:nvSpPr>
          <p:cNvPr id="5" name="Text 2"/>
          <p:cNvSpPr/>
          <p:nvPr/>
        </p:nvSpPr>
        <p:spPr>
          <a:xfrm>
            <a:off x="540023" y="2255788"/>
            <a:ext cx="8521154" cy="246906"/>
          </a:xfrm>
          <a:prstGeom prst="rect">
            <a:avLst/>
          </a:prstGeom>
          <a:noFill/>
          <a:ln/>
        </p:spPr>
        <p:txBody>
          <a:bodyPr wrap="none" lIns="0" tIns="0" rIns="0" bIns="0" rtlCol="0" anchor="t"/>
          <a:lstStyle/>
          <a:p>
            <a:pPr marL="0" indent="0" algn="l">
              <a:lnSpc>
                <a:spcPct val="133000"/>
              </a:lnSpc>
              <a:buNone/>
            </a:pPr>
            <a:r>
              <a:rPr lang="en-US" sz="1200" dirty="0">
                <a:solidFill>
                  <a:srgbClr val="E0D6DE"/>
                </a:solidFill>
                <a:latin typeface="Inter" pitchFamily="34" charset="0"/>
                <a:ea typeface="Inter" pitchFamily="34" charset="-122"/>
                <a:cs typeface="Inter" pitchFamily="34" charset="-120"/>
              </a:rPr>
              <a:t>SP 19 Gdańsk 2025/26 - Integration for Erasmus Youth</a:t>
            </a:r>
            <a:endParaRPr lang="en-US" sz="1200" dirty="0"/>
          </a:p>
        </p:txBody>
      </p:sp>
      <p:sp>
        <p:nvSpPr>
          <p:cNvPr id="6" name="Text 3"/>
          <p:cNvSpPr/>
          <p:nvPr/>
        </p:nvSpPr>
        <p:spPr>
          <a:xfrm>
            <a:off x="540023" y="2734121"/>
            <a:ext cx="8063954" cy="1397496"/>
          </a:xfrm>
          <a:prstGeom prst="rect">
            <a:avLst/>
          </a:prstGeom>
          <a:noFill/>
          <a:ln/>
        </p:spPr>
        <p:txBody>
          <a:bodyPr wrap="square" lIns="0" tIns="0" rIns="0" bIns="0" rtlCol="0" anchor="t">
            <a:normAutofit/>
          </a:bodyPr>
          <a:lstStyle/>
          <a:p>
            <a:pPr marL="0" indent="0" algn="l">
              <a:lnSpc>
                <a:spcPct val="104000"/>
              </a:lnSpc>
              <a:buNone/>
            </a:pPr>
            <a:r>
              <a:rPr lang="en-US" sz="4400" b="1" dirty="0">
                <a:solidFill>
                  <a:srgbClr val="FF8AAF"/>
                </a:solidFill>
                <a:latin typeface="Petrona Bold" pitchFamily="34" charset="0"/>
                <a:ea typeface="Petrona Bold" pitchFamily="34" charset="-122"/>
                <a:cs typeface="Petrona Bold" pitchFamily="34" charset="-120"/>
              </a:rPr>
              <a:t>Integration – What It Is and Why It Matters</a:t>
            </a:r>
            <a:endParaRPr lang="en-US" sz="4400" dirty="0"/>
          </a:p>
        </p:txBody>
      </p:sp>
      <p:pic>
        <p:nvPicPr>
          <p:cNvPr id="7" name="Obraz 6" descr="Obraz zawierający mapa, tekst, Świat, krąg&#10;&#10;Zawartość wygenerowana przez AI może być niepoprawna.">
            <a:extLst>
              <a:ext uri="{FF2B5EF4-FFF2-40B4-BE49-F238E27FC236}">
                <a16:creationId xmlns:a16="http://schemas.microsoft.com/office/drawing/2014/main" id="{1C821E45-1E03-C9BA-85EF-F4EA6E9C90C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923" y="279439"/>
            <a:ext cx="504825" cy="501015"/>
          </a:xfrm>
          <a:prstGeom prst="rect">
            <a:avLst/>
          </a:prstGeom>
          <a:noFill/>
          <a:ln>
            <a:noFill/>
          </a:ln>
        </p:spPr>
      </p:pic>
      <p:pic>
        <p:nvPicPr>
          <p:cNvPr id="8" name="Obraz 7">
            <a:extLst>
              <a:ext uri="{FF2B5EF4-FFF2-40B4-BE49-F238E27FC236}">
                <a16:creationId xmlns:a16="http://schemas.microsoft.com/office/drawing/2014/main" id="{991E4D82-6415-D179-B2C5-ECD7E285BEB4}"/>
              </a:ext>
            </a:extLst>
          </p:cNvPr>
          <p:cNvPicPr>
            <a:picLocks noChangeAspect="1"/>
          </p:cNvPicPr>
          <p:nvPr/>
        </p:nvPicPr>
        <p:blipFill>
          <a:blip r:embed="rId5" cstate="print"/>
          <a:srcRect/>
          <a:stretch>
            <a:fillRect/>
          </a:stretch>
        </p:blipFill>
        <p:spPr bwMode="auto">
          <a:xfrm>
            <a:off x="1258887" y="389438"/>
            <a:ext cx="1185545" cy="33782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617315" y="310604"/>
            <a:ext cx="3815507" cy="340147"/>
          </a:xfrm>
          <a:prstGeom prst="rect">
            <a:avLst/>
          </a:prstGeom>
          <a:noFill/>
          <a:ln/>
        </p:spPr>
        <p:txBody>
          <a:bodyPr wrap="none" lIns="0" tIns="0" rIns="0" bIns="0" rtlCol="0" anchor="t"/>
          <a:lstStyle/>
          <a:p>
            <a:pPr marL="0" indent="0" algn="l">
              <a:lnSpc>
                <a:spcPct val="104000"/>
              </a:lnSpc>
              <a:buNone/>
            </a:pPr>
            <a:r>
              <a:rPr lang="en-US" sz="2100" b="1" dirty="0">
                <a:solidFill>
                  <a:srgbClr val="FF8AAF"/>
                </a:solidFill>
                <a:latin typeface="Petrona Bold" pitchFamily="34" charset="0"/>
                <a:ea typeface="Petrona Bold" pitchFamily="34" charset="-122"/>
                <a:cs typeface="Petrona Bold" pitchFamily="34" charset="-120"/>
              </a:rPr>
              <a:t>Understanding Integration</a:t>
            </a:r>
            <a:endParaRPr lang="en-US" sz="2100" dirty="0"/>
          </a:p>
        </p:txBody>
      </p:sp>
      <p:sp>
        <p:nvSpPr>
          <p:cNvPr id="3" name="Text 1"/>
          <p:cNvSpPr/>
          <p:nvPr/>
        </p:nvSpPr>
        <p:spPr>
          <a:xfrm>
            <a:off x="1617315" y="824880"/>
            <a:ext cx="2089993" cy="204043"/>
          </a:xfrm>
          <a:prstGeom prst="rect">
            <a:avLst/>
          </a:prstGeom>
          <a:noFill/>
          <a:ln/>
        </p:spPr>
        <p:txBody>
          <a:bodyPr wrap="none" lIns="0" tIns="0" rIns="0" bIns="0" rtlCol="0" anchor="t"/>
          <a:lstStyle/>
          <a:p>
            <a:pPr marL="0" indent="0" algn="l">
              <a:lnSpc>
                <a:spcPct val="104000"/>
              </a:lnSpc>
              <a:buNone/>
            </a:pPr>
            <a:r>
              <a:rPr lang="en-US" sz="1250" b="1" dirty="0">
                <a:solidFill>
                  <a:srgbClr val="FF8AAF"/>
                </a:solidFill>
                <a:latin typeface="Petrona Bold" pitchFamily="34" charset="0"/>
                <a:ea typeface="Petrona Bold" pitchFamily="34" charset="-122"/>
                <a:cs typeface="Petrona Bold" pitchFamily="34" charset="-120"/>
              </a:rPr>
              <a:t>What is Integration?</a:t>
            </a:r>
            <a:endParaRPr lang="en-US" sz="1250" dirty="0"/>
          </a:p>
        </p:txBody>
      </p:sp>
      <p:sp>
        <p:nvSpPr>
          <p:cNvPr id="4" name="Text 2"/>
          <p:cNvSpPr/>
          <p:nvPr/>
        </p:nvSpPr>
        <p:spPr>
          <a:xfrm>
            <a:off x="1617315" y="1098575"/>
            <a:ext cx="3444478" cy="894457"/>
          </a:xfrm>
          <a:prstGeom prst="rect">
            <a:avLst/>
          </a:prstGeom>
          <a:noFill/>
          <a:ln/>
        </p:spPr>
        <p:txBody>
          <a:bodyPr wrap="square" lIns="0" tIns="0" rIns="0" bIns="0" rtlCol="0" anchor="t">
            <a:normAutofit/>
          </a:bodyPr>
          <a:lstStyle/>
          <a:p>
            <a:pPr marL="0" indent="0" algn="l">
              <a:lnSpc>
                <a:spcPct val="111000"/>
              </a:lnSpc>
              <a:spcAft>
                <a:spcPts val="450"/>
              </a:spcAft>
              <a:buNone/>
            </a:pPr>
            <a:r>
              <a:rPr lang="en-US" sz="800" dirty="0">
                <a:solidFill>
                  <a:srgbClr val="E0D6DE"/>
                </a:solidFill>
                <a:latin typeface="Inter" pitchFamily="34" charset="0"/>
                <a:ea typeface="Inter" pitchFamily="34" charset="-122"/>
                <a:cs typeface="Inter" pitchFamily="34" charset="-120"/>
              </a:rPr>
              <a:t>Integration means working and living together in a group, sharing ideas, and respecting each other. We are all different. This is natural and important. But we can learn acceptance and respect, and turn our differences into a strength.</a:t>
            </a:r>
            <a:endParaRPr lang="en-US" sz="800" dirty="0"/>
          </a:p>
          <a:p>
            <a:pPr marL="0" indent="0" algn="l">
              <a:lnSpc>
                <a:spcPct val="111000"/>
              </a:lnSpc>
              <a:buNone/>
            </a:pPr>
            <a:r>
              <a:rPr lang="en-US" sz="800" dirty="0">
                <a:solidFill>
                  <a:srgbClr val="E0D6DE"/>
                </a:solidFill>
                <a:latin typeface="Inter" pitchFamily="34" charset="0"/>
                <a:ea typeface="Inter" pitchFamily="34" charset="-122"/>
                <a:cs typeface="Inter" pitchFamily="34" charset="-120"/>
              </a:rPr>
              <a:t>Integration is important in Erasmus groups, school classes, and all kinds of groups.</a:t>
            </a:r>
            <a:endParaRPr lang="en-US" sz="800" dirty="0"/>
          </a:p>
        </p:txBody>
      </p:sp>
      <p:pic>
        <p:nvPicPr>
          <p:cNvPr id="5" name="Image 0" descr="preencoded.png"/>
          <p:cNvPicPr>
            <a:picLocks noChangeAspect="1"/>
          </p:cNvPicPr>
          <p:nvPr/>
        </p:nvPicPr>
        <p:blipFill>
          <a:blip r:embed="rId3"/>
          <a:stretch>
            <a:fillRect/>
          </a:stretch>
        </p:blipFill>
        <p:spPr>
          <a:xfrm>
            <a:off x="5319415" y="833586"/>
            <a:ext cx="2212032" cy="2212032"/>
          </a:xfrm>
          <a:prstGeom prst="rect">
            <a:avLst/>
          </a:prstGeom>
        </p:spPr>
      </p:pic>
      <p:sp>
        <p:nvSpPr>
          <p:cNvPr id="6" name="Shape 3"/>
          <p:cNvSpPr/>
          <p:nvPr/>
        </p:nvSpPr>
        <p:spPr>
          <a:xfrm>
            <a:off x="1617315" y="3202335"/>
            <a:ext cx="2919859" cy="705966"/>
          </a:xfrm>
          <a:prstGeom prst="roundRect">
            <a:avLst>
              <a:gd name="adj" fmla="val 6168"/>
            </a:avLst>
          </a:prstGeom>
          <a:solidFill>
            <a:srgbClr val="2F1D63"/>
          </a:solidFill>
          <a:ln w="4763">
            <a:solidFill>
              <a:srgbClr val="48367C"/>
            </a:solidFill>
            <a:prstDash val="solid"/>
          </a:ln>
        </p:spPr>
        <p:txBody>
          <a:bodyPr/>
          <a:lstStyle/>
          <a:p>
            <a:endParaRPr lang="pl-PL"/>
          </a:p>
        </p:txBody>
      </p:sp>
      <p:sp>
        <p:nvSpPr>
          <p:cNvPr id="7" name="Text 4"/>
          <p:cNvSpPr/>
          <p:nvPr/>
        </p:nvSpPr>
        <p:spPr>
          <a:xfrm>
            <a:off x="1725737" y="3310756"/>
            <a:ext cx="1393924" cy="170111"/>
          </a:xfrm>
          <a:prstGeom prst="rect">
            <a:avLst/>
          </a:prstGeom>
          <a:noFill/>
          <a:ln/>
        </p:spPr>
        <p:txBody>
          <a:bodyPr wrap="none" lIns="0" tIns="0" rIns="0" bIns="0" rtlCol="0" anchor="t"/>
          <a:lstStyle/>
          <a:p>
            <a:pPr marL="0" indent="0" algn="l">
              <a:lnSpc>
                <a:spcPct val="104000"/>
              </a:lnSpc>
              <a:buNone/>
            </a:pPr>
            <a:r>
              <a:rPr lang="en-US" sz="1050" b="1" dirty="0">
                <a:solidFill>
                  <a:srgbClr val="E0D6DE"/>
                </a:solidFill>
                <a:latin typeface="Petrona Bold" pitchFamily="34" charset="0"/>
                <a:ea typeface="Petrona Bold" pitchFamily="34" charset="-122"/>
                <a:cs typeface="Petrona Bold" pitchFamily="34" charset="-120"/>
              </a:rPr>
              <a:t>Understanding Others</a:t>
            </a:r>
            <a:endParaRPr lang="en-US" sz="1050" dirty="0"/>
          </a:p>
        </p:txBody>
      </p:sp>
      <p:sp>
        <p:nvSpPr>
          <p:cNvPr id="8" name="Text 5"/>
          <p:cNvSpPr/>
          <p:nvPr/>
        </p:nvSpPr>
        <p:spPr>
          <a:xfrm>
            <a:off x="1725737" y="3522613"/>
            <a:ext cx="2703016" cy="277267"/>
          </a:xfrm>
          <a:prstGeom prst="rect">
            <a:avLst/>
          </a:prstGeom>
          <a:noFill/>
          <a:ln/>
        </p:spPr>
        <p:txBody>
          <a:bodyPr wrap="square" lIns="0" tIns="0" rIns="0" bIns="0" rtlCol="0" anchor="t">
            <a:normAutofit/>
          </a:bodyPr>
          <a:lstStyle/>
          <a:p>
            <a:pPr marL="0" indent="0" algn="l">
              <a:lnSpc>
                <a:spcPct val="111000"/>
              </a:lnSpc>
              <a:buNone/>
            </a:pPr>
            <a:r>
              <a:rPr lang="en-US" sz="800" dirty="0">
                <a:solidFill>
                  <a:srgbClr val="E0D6DE"/>
                </a:solidFill>
                <a:latin typeface="Inter" pitchFamily="34" charset="0"/>
                <a:ea typeface="Inter" pitchFamily="34" charset="-122"/>
                <a:cs typeface="Inter" pitchFamily="34" charset="-120"/>
              </a:rPr>
              <a:t>Integration helps us see the world through different perspectives and learn from diverse experiences.</a:t>
            </a:r>
            <a:endParaRPr lang="en-US" sz="800" dirty="0"/>
          </a:p>
        </p:txBody>
      </p:sp>
      <p:sp>
        <p:nvSpPr>
          <p:cNvPr id="9" name="Shape 6"/>
          <p:cNvSpPr/>
          <p:nvPr/>
        </p:nvSpPr>
        <p:spPr>
          <a:xfrm>
            <a:off x="4606826" y="3202335"/>
            <a:ext cx="2919859" cy="705966"/>
          </a:xfrm>
          <a:prstGeom prst="roundRect">
            <a:avLst>
              <a:gd name="adj" fmla="val 6168"/>
            </a:avLst>
          </a:prstGeom>
          <a:solidFill>
            <a:srgbClr val="2F1D63"/>
          </a:solidFill>
          <a:ln w="4763">
            <a:solidFill>
              <a:srgbClr val="48367C"/>
            </a:solidFill>
            <a:prstDash val="solid"/>
          </a:ln>
        </p:spPr>
        <p:txBody>
          <a:bodyPr/>
          <a:lstStyle/>
          <a:p>
            <a:endParaRPr lang="pl-PL"/>
          </a:p>
        </p:txBody>
      </p:sp>
      <p:sp>
        <p:nvSpPr>
          <p:cNvPr id="10" name="Text 7"/>
          <p:cNvSpPr/>
          <p:nvPr/>
        </p:nvSpPr>
        <p:spPr>
          <a:xfrm>
            <a:off x="4715247" y="3310756"/>
            <a:ext cx="1360661" cy="170111"/>
          </a:xfrm>
          <a:prstGeom prst="rect">
            <a:avLst/>
          </a:prstGeom>
          <a:noFill/>
          <a:ln/>
        </p:spPr>
        <p:txBody>
          <a:bodyPr wrap="none" lIns="0" tIns="0" rIns="0" bIns="0" rtlCol="0" anchor="t"/>
          <a:lstStyle/>
          <a:p>
            <a:pPr marL="0" indent="0" algn="l">
              <a:lnSpc>
                <a:spcPct val="104000"/>
              </a:lnSpc>
              <a:buNone/>
            </a:pPr>
            <a:r>
              <a:rPr lang="en-US" sz="1050" b="1" dirty="0">
                <a:solidFill>
                  <a:srgbClr val="E0D6DE"/>
                </a:solidFill>
                <a:latin typeface="Petrona Bold" pitchFamily="34" charset="0"/>
                <a:ea typeface="Petrona Bold" pitchFamily="34" charset="-122"/>
                <a:cs typeface="Petrona Bold" pitchFamily="34" charset="-120"/>
              </a:rPr>
              <a:t>Working Together</a:t>
            </a:r>
            <a:endParaRPr lang="en-US" sz="1050" dirty="0"/>
          </a:p>
        </p:txBody>
      </p:sp>
      <p:sp>
        <p:nvSpPr>
          <p:cNvPr id="11" name="Text 8"/>
          <p:cNvSpPr/>
          <p:nvPr/>
        </p:nvSpPr>
        <p:spPr>
          <a:xfrm>
            <a:off x="4715247" y="3522613"/>
            <a:ext cx="2703016" cy="277267"/>
          </a:xfrm>
          <a:prstGeom prst="rect">
            <a:avLst/>
          </a:prstGeom>
          <a:noFill/>
          <a:ln/>
        </p:spPr>
        <p:txBody>
          <a:bodyPr wrap="square" lIns="0" tIns="0" rIns="0" bIns="0" rtlCol="0" anchor="t">
            <a:normAutofit/>
          </a:bodyPr>
          <a:lstStyle/>
          <a:p>
            <a:pPr marL="0" indent="0" algn="l">
              <a:lnSpc>
                <a:spcPct val="111000"/>
              </a:lnSpc>
              <a:buNone/>
            </a:pPr>
            <a:r>
              <a:rPr lang="en-US" sz="800" dirty="0">
                <a:solidFill>
                  <a:srgbClr val="E0D6DE"/>
                </a:solidFill>
                <a:latin typeface="Inter" pitchFamily="34" charset="0"/>
                <a:ea typeface="Inter" pitchFamily="34" charset="-122"/>
                <a:cs typeface="Inter" pitchFamily="34" charset="-120"/>
              </a:rPr>
              <a:t>When we integrate well, we collaborate more effectively and achieve better results as a team.</a:t>
            </a:r>
            <a:endParaRPr lang="en-US" sz="800" dirty="0"/>
          </a:p>
        </p:txBody>
      </p:sp>
      <p:sp>
        <p:nvSpPr>
          <p:cNvPr id="12" name="Shape 9"/>
          <p:cNvSpPr/>
          <p:nvPr/>
        </p:nvSpPr>
        <p:spPr>
          <a:xfrm>
            <a:off x="1617315" y="3977953"/>
            <a:ext cx="2919859" cy="854869"/>
          </a:xfrm>
          <a:prstGeom prst="roundRect">
            <a:avLst>
              <a:gd name="adj" fmla="val 5094"/>
            </a:avLst>
          </a:prstGeom>
          <a:solidFill>
            <a:srgbClr val="2F1D63"/>
          </a:solidFill>
          <a:ln w="4763">
            <a:solidFill>
              <a:srgbClr val="48367C"/>
            </a:solidFill>
            <a:prstDash val="solid"/>
          </a:ln>
        </p:spPr>
        <p:txBody>
          <a:bodyPr/>
          <a:lstStyle/>
          <a:p>
            <a:endParaRPr lang="pl-PL"/>
          </a:p>
        </p:txBody>
      </p:sp>
      <p:sp>
        <p:nvSpPr>
          <p:cNvPr id="13" name="Text 10"/>
          <p:cNvSpPr/>
          <p:nvPr/>
        </p:nvSpPr>
        <p:spPr>
          <a:xfrm>
            <a:off x="1725737" y="4086374"/>
            <a:ext cx="1360661" cy="170111"/>
          </a:xfrm>
          <a:prstGeom prst="rect">
            <a:avLst/>
          </a:prstGeom>
          <a:noFill/>
          <a:ln/>
        </p:spPr>
        <p:txBody>
          <a:bodyPr wrap="none" lIns="0" tIns="0" rIns="0" bIns="0" rtlCol="0" anchor="t"/>
          <a:lstStyle/>
          <a:p>
            <a:pPr marL="0" indent="0" algn="l">
              <a:lnSpc>
                <a:spcPct val="104000"/>
              </a:lnSpc>
              <a:buNone/>
            </a:pPr>
            <a:r>
              <a:rPr lang="en-US" sz="1050" b="1" dirty="0">
                <a:solidFill>
                  <a:srgbClr val="E0D6DE"/>
                </a:solidFill>
                <a:latin typeface="Petrona Bold" pitchFamily="34" charset="0"/>
                <a:ea typeface="Petrona Bold" pitchFamily="34" charset="-122"/>
                <a:cs typeface="Petrona Bold" pitchFamily="34" charset="-120"/>
              </a:rPr>
              <a:t>Feeling Included</a:t>
            </a:r>
            <a:endParaRPr lang="en-US" sz="1050" dirty="0"/>
          </a:p>
        </p:txBody>
      </p:sp>
      <p:sp>
        <p:nvSpPr>
          <p:cNvPr id="14" name="Text 11"/>
          <p:cNvSpPr/>
          <p:nvPr/>
        </p:nvSpPr>
        <p:spPr>
          <a:xfrm>
            <a:off x="1725737" y="4298231"/>
            <a:ext cx="2703016" cy="277267"/>
          </a:xfrm>
          <a:prstGeom prst="rect">
            <a:avLst/>
          </a:prstGeom>
          <a:noFill/>
          <a:ln/>
        </p:spPr>
        <p:txBody>
          <a:bodyPr wrap="square" lIns="0" tIns="0" rIns="0" bIns="0" rtlCol="0" anchor="t">
            <a:normAutofit/>
          </a:bodyPr>
          <a:lstStyle/>
          <a:p>
            <a:pPr marL="0" indent="0" algn="l">
              <a:lnSpc>
                <a:spcPct val="111000"/>
              </a:lnSpc>
              <a:buNone/>
            </a:pPr>
            <a:r>
              <a:rPr lang="en-US" sz="800" dirty="0">
                <a:solidFill>
                  <a:srgbClr val="E0D6DE"/>
                </a:solidFill>
                <a:latin typeface="Inter" pitchFamily="34" charset="0"/>
                <a:ea typeface="Inter" pitchFamily="34" charset="-122"/>
                <a:cs typeface="Inter" pitchFamily="34" charset="-120"/>
              </a:rPr>
              <a:t>Integration ensures everyone feels valued and part of the group, creating a positive environment.</a:t>
            </a:r>
            <a:endParaRPr lang="en-US" sz="800" dirty="0"/>
          </a:p>
        </p:txBody>
      </p:sp>
      <p:sp>
        <p:nvSpPr>
          <p:cNvPr id="15" name="Shape 12"/>
          <p:cNvSpPr/>
          <p:nvPr/>
        </p:nvSpPr>
        <p:spPr>
          <a:xfrm>
            <a:off x="4606826" y="3977953"/>
            <a:ext cx="2919859" cy="854869"/>
          </a:xfrm>
          <a:prstGeom prst="roundRect">
            <a:avLst>
              <a:gd name="adj" fmla="val 5094"/>
            </a:avLst>
          </a:prstGeom>
          <a:solidFill>
            <a:srgbClr val="2F1D63"/>
          </a:solidFill>
          <a:ln w="4763">
            <a:solidFill>
              <a:srgbClr val="48367C"/>
            </a:solidFill>
            <a:prstDash val="solid"/>
          </a:ln>
        </p:spPr>
        <p:txBody>
          <a:bodyPr/>
          <a:lstStyle/>
          <a:p>
            <a:endParaRPr lang="pl-PL"/>
          </a:p>
        </p:txBody>
      </p:sp>
      <p:sp>
        <p:nvSpPr>
          <p:cNvPr id="16" name="Text 13"/>
          <p:cNvSpPr/>
          <p:nvPr/>
        </p:nvSpPr>
        <p:spPr>
          <a:xfrm>
            <a:off x="4870698" y="4128120"/>
            <a:ext cx="2547565" cy="554534"/>
          </a:xfrm>
          <a:prstGeom prst="rect">
            <a:avLst/>
          </a:prstGeom>
          <a:noFill/>
          <a:ln/>
        </p:spPr>
        <p:txBody>
          <a:bodyPr wrap="square" lIns="0" tIns="0" rIns="0" bIns="0" rtlCol="0" anchor="t">
            <a:normAutofit/>
          </a:bodyPr>
          <a:lstStyle/>
          <a:p>
            <a:pPr marL="0" indent="0" algn="l">
              <a:lnSpc>
                <a:spcPct val="111000"/>
              </a:lnSpc>
              <a:buNone/>
            </a:pPr>
            <a:r>
              <a:rPr lang="en-US" sz="800" dirty="0">
                <a:solidFill>
                  <a:srgbClr val="E0D6DE"/>
                </a:solidFill>
                <a:latin typeface="Inter" pitchFamily="34" charset="0"/>
                <a:ea typeface="Inter" pitchFamily="34" charset="-122"/>
                <a:cs typeface="Inter" pitchFamily="34" charset="-120"/>
              </a:rPr>
              <a:t>Integration is very important for children's learning because children do not learn well in places where they feel bad or uncomfortable. Feeling accepted and happy helps them focus and enjoy learning.</a:t>
            </a:r>
            <a:endParaRPr lang="en-US" sz="800" dirty="0"/>
          </a:p>
        </p:txBody>
      </p:sp>
      <p:sp>
        <p:nvSpPr>
          <p:cNvPr id="17" name="Shape 14"/>
          <p:cNvSpPr/>
          <p:nvPr/>
        </p:nvSpPr>
        <p:spPr>
          <a:xfrm>
            <a:off x="4715247" y="4128120"/>
            <a:ext cx="14288" cy="554534"/>
          </a:xfrm>
          <a:prstGeom prst="rect">
            <a:avLst/>
          </a:prstGeom>
          <a:solidFill>
            <a:srgbClr val="876CD4"/>
          </a:solidFill>
          <a:ln/>
        </p:spPr>
        <p:txBody>
          <a:bodyPr/>
          <a:lstStyle/>
          <a:p>
            <a:endParaRPr lang="pl-P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55290" y="426988"/>
            <a:ext cx="5553745" cy="450949"/>
          </a:xfrm>
          <a:prstGeom prst="rect">
            <a:avLst/>
          </a:prstGeom>
          <a:noFill/>
          <a:ln/>
        </p:spPr>
        <p:txBody>
          <a:bodyPr wrap="none" lIns="0" tIns="0" rIns="0" bIns="0" rtlCol="0" anchor="t"/>
          <a:lstStyle/>
          <a:p>
            <a:pPr marL="0" indent="0" algn="l">
              <a:lnSpc>
                <a:spcPct val="104000"/>
              </a:lnSpc>
              <a:buNone/>
            </a:pPr>
            <a:r>
              <a:rPr lang="en-US" sz="2800" b="1" dirty="0">
                <a:solidFill>
                  <a:srgbClr val="FF8AAF"/>
                </a:solidFill>
                <a:latin typeface="Petrona Bold" pitchFamily="34" charset="0"/>
                <a:ea typeface="Petrona Bold" pitchFamily="34" charset="-122"/>
                <a:cs typeface="Petrona Bold" pitchFamily="34" charset="-120"/>
              </a:rPr>
              <a:t>The Impact of Poor Integration</a:t>
            </a:r>
            <a:endParaRPr lang="en-US" sz="2800" dirty="0"/>
          </a:p>
        </p:txBody>
      </p:sp>
      <p:sp>
        <p:nvSpPr>
          <p:cNvPr id="3" name="Shape 1"/>
          <p:cNvSpPr/>
          <p:nvPr/>
        </p:nvSpPr>
        <p:spPr>
          <a:xfrm>
            <a:off x="655290" y="1122685"/>
            <a:ext cx="2529557" cy="1443038"/>
          </a:xfrm>
          <a:prstGeom prst="roundRect">
            <a:avLst>
              <a:gd name="adj" fmla="val 6337"/>
            </a:avLst>
          </a:prstGeom>
          <a:solidFill>
            <a:srgbClr val="0C0524">
              <a:alpha val="95000"/>
            </a:srgbClr>
          </a:solidFill>
          <a:ln w="19050">
            <a:solidFill>
              <a:srgbClr val="FF90A5"/>
            </a:solidFill>
            <a:prstDash val="solid"/>
          </a:ln>
        </p:spPr>
        <p:txBody>
          <a:bodyPr/>
          <a:lstStyle/>
          <a:p>
            <a:endParaRPr lang="pl-PL"/>
          </a:p>
        </p:txBody>
      </p:sp>
      <p:sp>
        <p:nvSpPr>
          <p:cNvPr id="4" name="Shape 2"/>
          <p:cNvSpPr/>
          <p:nvPr/>
        </p:nvSpPr>
        <p:spPr>
          <a:xfrm>
            <a:off x="636240" y="1122685"/>
            <a:ext cx="76200" cy="1443038"/>
          </a:xfrm>
          <a:prstGeom prst="roundRect">
            <a:avLst>
              <a:gd name="adj" fmla="val 75748"/>
            </a:avLst>
          </a:prstGeom>
          <a:solidFill>
            <a:srgbClr val="FF90A5"/>
          </a:solidFill>
          <a:ln/>
        </p:spPr>
        <p:txBody>
          <a:bodyPr/>
          <a:lstStyle/>
          <a:p>
            <a:endParaRPr lang="pl-PL"/>
          </a:p>
        </p:txBody>
      </p:sp>
      <p:sp>
        <p:nvSpPr>
          <p:cNvPr id="5" name="Text 3"/>
          <p:cNvSpPr/>
          <p:nvPr/>
        </p:nvSpPr>
        <p:spPr>
          <a:xfrm>
            <a:off x="868859" y="1279103"/>
            <a:ext cx="2033141" cy="225475"/>
          </a:xfrm>
          <a:prstGeom prst="rect">
            <a:avLst/>
          </a:prstGeom>
          <a:noFill/>
          <a:ln/>
        </p:spPr>
        <p:txBody>
          <a:bodyPr wrap="none" lIns="0" tIns="0" rIns="0" bIns="0" rtlCol="0" anchor="t"/>
          <a:lstStyle/>
          <a:p>
            <a:pPr marL="0" indent="0" algn="l">
              <a:lnSpc>
                <a:spcPct val="104000"/>
              </a:lnSpc>
              <a:buNone/>
            </a:pPr>
            <a:r>
              <a:rPr lang="en-US" sz="1400" b="1" dirty="0">
                <a:solidFill>
                  <a:srgbClr val="E0D6DE"/>
                </a:solidFill>
                <a:latin typeface="Petrona Bold" pitchFamily="34" charset="0"/>
                <a:ea typeface="Petrona Bold" pitchFamily="34" charset="-122"/>
                <a:cs typeface="Petrona Bold" pitchFamily="34" charset="-120"/>
              </a:rPr>
              <a:t>Isolation and Loneliness</a:t>
            </a:r>
            <a:endParaRPr lang="en-US" sz="1400" dirty="0"/>
          </a:p>
        </p:txBody>
      </p:sp>
      <p:sp>
        <p:nvSpPr>
          <p:cNvPr id="6" name="Text 4"/>
          <p:cNvSpPr/>
          <p:nvPr/>
        </p:nvSpPr>
        <p:spPr>
          <a:xfrm>
            <a:off x="868859" y="1577950"/>
            <a:ext cx="2159571" cy="831354"/>
          </a:xfrm>
          <a:prstGeom prst="rect">
            <a:avLst/>
          </a:prstGeom>
          <a:noFill/>
          <a:ln/>
        </p:spPr>
        <p:txBody>
          <a:bodyPr wrap="square" lIns="0" tIns="0" rIns="0" bIns="0" rtlCol="0" anchor="t">
            <a:normAutofit/>
          </a:bodyPr>
          <a:lstStyle/>
          <a:p>
            <a:pPr marL="0" indent="0" algn="l">
              <a:lnSpc>
                <a:spcPct val="126000"/>
              </a:lnSpc>
              <a:buNone/>
            </a:pPr>
            <a:r>
              <a:rPr lang="en-US" sz="1050" dirty="0">
                <a:solidFill>
                  <a:srgbClr val="E0D6DE"/>
                </a:solidFill>
                <a:latin typeface="Inter" pitchFamily="34" charset="0"/>
                <a:ea typeface="Inter" pitchFamily="34" charset="-122"/>
                <a:cs typeface="Inter" pitchFamily="34" charset="-120"/>
              </a:rPr>
              <a:t>People feel alone and disconnected from the group, leading to emotional distress and reduced participation.</a:t>
            </a:r>
            <a:endParaRPr lang="en-US" sz="1050" dirty="0"/>
          </a:p>
        </p:txBody>
      </p:sp>
      <p:sp>
        <p:nvSpPr>
          <p:cNvPr id="7" name="Shape 5"/>
          <p:cNvSpPr/>
          <p:nvPr/>
        </p:nvSpPr>
        <p:spPr>
          <a:xfrm>
            <a:off x="3307184" y="1122685"/>
            <a:ext cx="2529557" cy="1443038"/>
          </a:xfrm>
          <a:prstGeom prst="roundRect">
            <a:avLst>
              <a:gd name="adj" fmla="val 6337"/>
            </a:avLst>
          </a:prstGeom>
          <a:solidFill>
            <a:srgbClr val="0C0524">
              <a:alpha val="95000"/>
            </a:srgbClr>
          </a:solidFill>
          <a:ln w="19050">
            <a:solidFill>
              <a:srgbClr val="FF90A5"/>
            </a:solidFill>
            <a:prstDash val="solid"/>
          </a:ln>
        </p:spPr>
        <p:txBody>
          <a:bodyPr/>
          <a:lstStyle/>
          <a:p>
            <a:endParaRPr lang="pl-PL"/>
          </a:p>
        </p:txBody>
      </p:sp>
      <p:sp>
        <p:nvSpPr>
          <p:cNvPr id="8" name="Shape 6"/>
          <p:cNvSpPr/>
          <p:nvPr/>
        </p:nvSpPr>
        <p:spPr>
          <a:xfrm>
            <a:off x="3288134" y="1122685"/>
            <a:ext cx="76200" cy="1443038"/>
          </a:xfrm>
          <a:prstGeom prst="roundRect">
            <a:avLst>
              <a:gd name="adj" fmla="val 75748"/>
            </a:avLst>
          </a:prstGeom>
          <a:solidFill>
            <a:srgbClr val="FF90A5"/>
          </a:solidFill>
          <a:ln/>
        </p:spPr>
        <p:txBody>
          <a:bodyPr/>
          <a:lstStyle/>
          <a:p>
            <a:endParaRPr lang="pl-PL"/>
          </a:p>
        </p:txBody>
      </p:sp>
      <p:sp>
        <p:nvSpPr>
          <p:cNvPr id="9" name="Text 7"/>
          <p:cNvSpPr/>
          <p:nvPr/>
        </p:nvSpPr>
        <p:spPr>
          <a:xfrm>
            <a:off x="3520753" y="1279103"/>
            <a:ext cx="1803722" cy="225475"/>
          </a:xfrm>
          <a:prstGeom prst="rect">
            <a:avLst/>
          </a:prstGeom>
          <a:noFill/>
          <a:ln/>
        </p:spPr>
        <p:txBody>
          <a:bodyPr wrap="none" lIns="0" tIns="0" rIns="0" bIns="0" rtlCol="0" anchor="t"/>
          <a:lstStyle/>
          <a:p>
            <a:pPr marL="0" indent="0" algn="l">
              <a:lnSpc>
                <a:spcPct val="104000"/>
              </a:lnSpc>
              <a:buNone/>
            </a:pPr>
            <a:r>
              <a:rPr lang="en-US" sz="1400" b="1" dirty="0">
                <a:solidFill>
                  <a:srgbClr val="E0D6DE"/>
                </a:solidFill>
                <a:latin typeface="Petrona Bold" pitchFamily="34" charset="0"/>
                <a:ea typeface="Petrona Bold" pitchFamily="34" charset="-122"/>
                <a:cs typeface="Petrona Bold" pitchFamily="34" charset="-120"/>
              </a:rPr>
              <a:t>Misunderstandings</a:t>
            </a:r>
            <a:endParaRPr lang="en-US" sz="1400" dirty="0"/>
          </a:p>
        </p:txBody>
      </p:sp>
      <p:sp>
        <p:nvSpPr>
          <p:cNvPr id="10" name="Text 8"/>
          <p:cNvSpPr/>
          <p:nvPr/>
        </p:nvSpPr>
        <p:spPr>
          <a:xfrm>
            <a:off x="3520753" y="1577950"/>
            <a:ext cx="2159571" cy="831354"/>
          </a:xfrm>
          <a:prstGeom prst="rect">
            <a:avLst/>
          </a:prstGeom>
          <a:noFill/>
          <a:ln/>
        </p:spPr>
        <p:txBody>
          <a:bodyPr wrap="square" lIns="0" tIns="0" rIns="0" bIns="0" rtlCol="0" anchor="t">
            <a:normAutofit/>
          </a:bodyPr>
          <a:lstStyle/>
          <a:p>
            <a:pPr marL="0" indent="0" algn="l">
              <a:lnSpc>
                <a:spcPct val="126000"/>
              </a:lnSpc>
              <a:buNone/>
            </a:pPr>
            <a:r>
              <a:rPr lang="en-US" sz="1050" dirty="0">
                <a:solidFill>
                  <a:srgbClr val="E0D6DE"/>
                </a:solidFill>
                <a:latin typeface="Inter" pitchFamily="34" charset="0"/>
                <a:ea typeface="Inter" pitchFamily="34" charset="-122"/>
                <a:cs typeface="Inter" pitchFamily="34" charset="-120"/>
              </a:rPr>
              <a:t>Without proper integration, cultural differences and communication barriers create confusion and conflict.</a:t>
            </a:r>
            <a:endParaRPr lang="en-US" sz="1050" dirty="0"/>
          </a:p>
        </p:txBody>
      </p:sp>
      <p:sp>
        <p:nvSpPr>
          <p:cNvPr id="11" name="Shape 9"/>
          <p:cNvSpPr/>
          <p:nvPr/>
        </p:nvSpPr>
        <p:spPr>
          <a:xfrm>
            <a:off x="5959078" y="1122685"/>
            <a:ext cx="2529557" cy="1443038"/>
          </a:xfrm>
          <a:prstGeom prst="roundRect">
            <a:avLst>
              <a:gd name="adj" fmla="val 6337"/>
            </a:avLst>
          </a:prstGeom>
          <a:solidFill>
            <a:srgbClr val="0C0524">
              <a:alpha val="95000"/>
            </a:srgbClr>
          </a:solidFill>
          <a:ln w="19050">
            <a:solidFill>
              <a:srgbClr val="FF90A5"/>
            </a:solidFill>
            <a:prstDash val="solid"/>
          </a:ln>
        </p:spPr>
        <p:txBody>
          <a:bodyPr/>
          <a:lstStyle/>
          <a:p>
            <a:endParaRPr lang="pl-PL"/>
          </a:p>
        </p:txBody>
      </p:sp>
      <p:sp>
        <p:nvSpPr>
          <p:cNvPr id="12" name="Shape 10"/>
          <p:cNvSpPr/>
          <p:nvPr/>
        </p:nvSpPr>
        <p:spPr>
          <a:xfrm>
            <a:off x="5940028" y="1122685"/>
            <a:ext cx="76200" cy="1443038"/>
          </a:xfrm>
          <a:prstGeom prst="roundRect">
            <a:avLst>
              <a:gd name="adj" fmla="val 75748"/>
            </a:avLst>
          </a:prstGeom>
          <a:solidFill>
            <a:srgbClr val="FF90A5"/>
          </a:solidFill>
          <a:ln/>
        </p:spPr>
        <p:txBody>
          <a:bodyPr/>
          <a:lstStyle/>
          <a:p>
            <a:endParaRPr lang="pl-PL"/>
          </a:p>
        </p:txBody>
      </p:sp>
      <p:sp>
        <p:nvSpPr>
          <p:cNvPr id="13" name="Text 11"/>
          <p:cNvSpPr/>
          <p:nvPr/>
        </p:nvSpPr>
        <p:spPr>
          <a:xfrm>
            <a:off x="6172646" y="1279103"/>
            <a:ext cx="1803722" cy="225475"/>
          </a:xfrm>
          <a:prstGeom prst="rect">
            <a:avLst/>
          </a:prstGeom>
          <a:noFill/>
          <a:ln/>
        </p:spPr>
        <p:txBody>
          <a:bodyPr wrap="none" lIns="0" tIns="0" rIns="0" bIns="0" rtlCol="0" anchor="t"/>
          <a:lstStyle/>
          <a:p>
            <a:pPr marL="0" indent="0" algn="l">
              <a:lnSpc>
                <a:spcPct val="104000"/>
              </a:lnSpc>
              <a:buNone/>
            </a:pPr>
            <a:r>
              <a:rPr lang="en-US" sz="1400" b="1" dirty="0">
                <a:solidFill>
                  <a:srgbClr val="E0D6DE"/>
                </a:solidFill>
                <a:latin typeface="Petrona Bold" pitchFamily="34" charset="0"/>
                <a:ea typeface="Petrona Bold" pitchFamily="34" charset="-122"/>
                <a:cs typeface="Petrona Bold" pitchFamily="34" charset="-120"/>
              </a:rPr>
              <a:t>Group Problems</a:t>
            </a:r>
            <a:endParaRPr lang="en-US" sz="1400" dirty="0"/>
          </a:p>
        </p:txBody>
      </p:sp>
      <p:sp>
        <p:nvSpPr>
          <p:cNvPr id="14" name="Text 12"/>
          <p:cNvSpPr/>
          <p:nvPr/>
        </p:nvSpPr>
        <p:spPr>
          <a:xfrm>
            <a:off x="6172646" y="1577950"/>
            <a:ext cx="2159571" cy="831354"/>
          </a:xfrm>
          <a:prstGeom prst="rect">
            <a:avLst/>
          </a:prstGeom>
          <a:noFill/>
          <a:ln/>
        </p:spPr>
        <p:txBody>
          <a:bodyPr wrap="square" lIns="0" tIns="0" rIns="0" bIns="0" rtlCol="0" anchor="t">
            <a:normAutofit/>
          </a:bodyPr>
          <a:lstStyle/>
          <a:p>
            <a:pPr marL="0" indent="0" algn="l">
              <a:lnSpc>
                <a:spcPct val="126000"/>
              </a:lnSpc>
              <a:buNone/>
            </a:pPr>
            <a:r>
              <a:rPr lang="en-US" sz="1050" dirty="0">
                <a:solidFill>
                  <a:srgbClr val="E0D6DE"/>
                </a:solidFill>
                <a:latin typeface="Inter" pitchFamily="34" charset="0"/>
                <a:ea typeface="Inter" pitchFamily="34" charset="-122"/>
                <a:cs typeface="Inter" pitchFamily="34" charset="-120"/>
              </a:rPr>
              <a:t>The entire group suffers when members don't integrate well, affecting productivity and morale.</a:t>
            </a:r>
            <a:endParaRPr lang="en-US" sz="1050" dirty="0"/>
          </a:p>
        </p:txBody>
      </p:sp>
      <p:sp>
        <p:nvSpPr>
          <p:cNvPr id="15" name="Text 13"/>
          <p:cNvSpPr/>
          <p:nvPr/>
        </p:nvSpPr>
        <p:spPr>
          <a:xfrm>
            <a:off x="655290" y="2749302"/>
            <a:ext cx="3404592" cy="270570"/>
          </a:xfrm>
          <a:prstGeom prst="rect">
            <a:avLst/>
          </a:prstGeom>
          <a:noFill/>
          <a:ln/>
        </p:spPr>
        <p:txBody>
          <a:bodyPr wrap="none" lIns="0" tIns="0" rIns="0" bIns="0" rtlCol="0" anchor="t"/>
          <a:lstStyle/>
          <a:p>
            <a:pPr marL="0" indent="0" algn="l">
              <a:lnSpc>
                <a:spcPct val="104000"/>
              </a:lnSpc>
              <a:buNone/>
            </a:pPr>
            <a:r>
              <a:rPr lang="en-US" sz="1700" b="1" dirty="0">
                <a:solidFill>
                  <a:srgbClr val="FF8AAF"/>
                </a:solidFill>
                <a:latin typeface="Petrona Bold" pitchFamily="34" charset="0"/>
                <a:ea typeface="Petrona Bold" pitchFamily="34" charset="-122"/>
                <a:cs typeface="Petrona Bold" pitchFamily="34" charset="-120"/>
              </a:rPr>
              <a:t>Why Groups Need Integration</a:t>
            </a:r>
            <a:endParaRPr lang="en-US" sz="1700" dirty="0"/>
          </a:p>
        </p:txBody>
      </p:sp>
      <p:sp>
        <p:nvSpPr>
          <p:cNvPr id="16" name="Text 14"/>
          <p:cNvSpPr/>
          <p:nvPr/>
        </p:nvSpPr>
        <p:spPr>
          <a:xfrm>
            <a:off x="655290" y="3203451"/>
            <a:ext cx="7833345" cy="415677"/>
          </a:xfrm>
          <a:prstGeom prst="rect">
            <a:avLst/>
          </a:prstGeom>
          <a:noFill/>
          <a:ln/>
        </p:spPr>
        <p:txBody>
          <a:bodyPr wrap="square" lIns="0" tIns="0" rIns="0" bIns="0" rtlCol="0" anchor="t">
            <a:normAutofit/>
          </a:bodyPr>
          <a:lstStyle/>
          <a:p>
            <a:pPr marL="0" indent="0" algn="l">
              <a:lnSpc>
                <a:spcPct val="126000"/>
              </a:lnSpc>
              <a:buNone/>
            </a:pPr>
            <a:r>
              <a:rPr lang="en-US" sz="1050" dirty="0">
                <a:solidFill>
                  <a:srgbClr val="E0D6DE"/>
                </a:solidFill>
                <a:latin typeface="Inter" pitchFamily="34" charset="0"/>
                <a:ea typeface="Inter" pitchFamily="34" charset="-122"/>
                <a:cs typeface="Inter" pitchFamily="34" charset="-120"/>
              </a:rPr>
              <a:t>In Erasmus groups, school classes, and other groups, integration helps to make friends and learn from each other. When integration is successful, it creates an environment where:</a:t>
            </a:r>
            <a:endParaRPr lang="en-US" sz="1050" dirty="0"/>
          </a:p>
        </p:txBody>
      </p:sp>
      <p:sp>
        <p:nvSpPr>
          <p:cNvPr id="17" name="Text 15"/>
          <p:cNvSpPr/>
          <p:nvPr/>
        </p:nvSpPr>
        <p:spPr>
          <a:xfrm>
            <a:off x="655290" y="3756794"/>
            <a:ext cx="7833345" cy="959718"/>
          </a:xfrm>
          <a:prstGeom prst="rect">
            <a:avLst/>
          </a:prstGeom>
          <a:noFill/>
          <a:ln/>
        </p:spPr>
        <p:txBody>
          <a:bodyPr wrap="square" lIns="0" tIns="0" rIns="0" bIns="0" rtlCol="0" anchor="t">
            <a:normAutofit/>
          </a:bodyPr>
          <a:lstStyle/>
          <a:p>
            <a:pPr marL="342900" indent="-342900" algn="l">
              <a:lnSpc>
                <a:spcPct val="126000"/>
              </a:lnSpc>
              <a:buSzPct val="100000"/>
              <a:buChar char="•"/>
            </a:pPr>
            <a:r>
              <a:rPr lang="en-US" sz="1050" dirty="0">
                <a:solidFill>
                  <a:srgbClr val="E0D6DE"/>
                </a:solidFill>
                <a:latin typeface="Inter" pitchFamily="34" charset="0"/>
                <a:ea typeface="Inter" pitchFamily="34" charset="-122"/>
                <a:cs typeface="Inter" pitchFamily="34" charset="-120"/>
              </a:rPr>
              <a:t>Everyone feels welcome and valued</a:t>
            </a:r>
            <a:endParaRPr lang="en-US" sz="1050" dirty="0"/>
          </a:p>
          <a:p>
            <a:pPr marL="342900" indent="-342900" algn="l">
              <a:lnSpc>
                <a:spcPct val="126000"/>
              </a:lnSpc>
              <a:buSzPct val="100000"/>
              <a:buChar char="•"/>
            </a:pPr>
            <a:r>
              <a:rPr lang="en-US" sz="1050" dirty="0">
                <a:solidFill>
                  <a:srgbClr val="E0D6DE"/>
                </a:solidFill>
                <a:latin typeface="Inter" pitchFamily="34" charset="0"/>
                <a:ea typeface="Inter" pitchFamily="34" charset="-122"/>
                <a:cs typeface="Inter" pitchFamily="34" charset="-120"/>
              </a:rPr>
              <a:t>Cultural exchange happens naturally</a:t>
            </a:r>
            <a:endParaRPr lang="en-US" sz="1050" dirty="0"/>
          </a:p>
          <a:p>
            <a:pPr marL="342900" indent="-342900" algn="l">
              <a:lnSpc>
                <a:spcPct val="126000"/>
              </a:lnSpc>
              <a:buSzPct val="100000"/>
              <a:buChar char="•"/>
            </a:pPr>
            <a:r>
              <a:rPr lang="en-US" sz="1050" dirty="0">
                <a:solidFill>
                  <a:srgbClr val="E0D6DE"/>
                </a:solidFill>
                <a:latin typeface="Inter" pitchFamily="34" charset="0"/>
                <a:ea typeface="Inter" pitchFamily="34" charset="-122"/>
                <a:cs typeface="Inter" pitchFamily="34" charset="-120"/>
              </a:rPr>
              <a:t>Learning becomes more enjoyable and effective</a:t>
            </a:r>
            <a:endParaRPr lang="en-US" sz="1050" dirty="0"/>
          </a:p>
          <a:p>
            <a:pPr marL="342900" indent="-342900" algn="l">
              <a:lnSpc>
                <a:spcPct val="126000"/>
              </a:lnSpc>
              <a:buSzPct val="100000"/>
              <a:buChar char="•"/>
            </a:pPr>
            <a:r>
              <a:rPr lang="en-US" sz="1050" dirty="0">
                <a:solidFill>
                  <a:srgbClr val="E0D6DE"/>
                </a:solidFill>
                <a:latin typeface="Inter" pitchFamily="34" charset="0"/>
                <a:ea typeface="Inter" pitchFamily="34" charset="-122"/>
                <a:cs typeface="Inter" pitchFamily="34" charset="-120"/>
              </a:rPr>
              <a:t>Lasting friendships are formed</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2029569" y="247948"/>
            <a:ext cx="3203749" cy="292671"/>
          </a:xfrm>
          <a:prstGeom prst="rect">
            <a:avLst/>
          </a:prstGeom>
          <a:noFill/>
          <a:ln/>
        </p:spPr>
        <p:txBody>
          <a:bodyPr wrap="none" lIns="0" tIns="0" rIns="0" bIns="0" rtlCol="0" anchor="t"/>
          <a:lstStyle/>
          <a:p>
            <a:pPr marL="0" indent="0" algn="l">
              <a:lnSpc>
                <a:spcPct val="104000"/>
              </a:lnSpc>
              <a:buNone/>
            </a:pPr>
            <a:r>
              <a:rPr lang="en-US" sz="1800" b="1" dirty="0">
                <a:solidFill>
                  <a:srgbClr val="FF8AAF"/>
                </a:solidFill>
                <a:latin typeface="Petrona Bold" pitchFamily="34" charset="0"/>
                <a:ea typeface="Petrona Bold" pitchFamily="34" charset="-122"/>
                <a:cs typeface="Petrona Bold" pitchFamily="34" charset="-120"/>
              </a:rPr>
              <a:t>How Integration Happens</a:t>
            </a:r>
            <a:endParaRPr lang="en-US" sz="1800" dirty="0"/>
          </a:p>
        </p:txBody>
      </p:sp>
      <p:sp>
        <p:nvSpPr>
          <p:cNvPr id="3" name="Text 1"/>
          <p:cNvSpPr/>
          <p:nvPr/>
        </p:nvSpPr>
        <p:spPr>
          <a:xfrm>
            <a:off x="2029569" y="669503"/>
            <a:ext cx="2405063" cy="175617"/>
          </a:xfrm>
          <a:prstGeom prst="rect">
            <a:avLst/>
          </a:prstGeom>
          <a:noFill/>
          <a:ln/>
        </p:spPr>
        <p:txBody>
          <a:bodyPr wrap="none" lIns="0" tIns="0" rIns="0" bIns="0" rtlCol="0" anchor="t"/>
          <a:lstStyle/>
          <a:p>
            <a:pPr marL="0" indent="0" algn="l">
              <a:lnSpc>
                <a:spcPct val="104000"/>
              </a:lnSpc>
              <a:buNone/>
            </a:pPr>
            <a:r>
              <a:rPr lang="en-US" sz="1100" b="1" dirty="0">
                <a:solidFill>
                  <a:srgbClr val="FF8AAF"/>
                </a:solidFill>
                <a:latin typeface="Petrona Bold" pitchFamily="34" charset="0"/>
                <a:ea typeface="Petrona Bold" pitchFamily="34" charset="-122"/>
                <a:cs typeface="Petrona Bold" pitchFamily="34" charset="-120"/>
              </a:rPr>
              <a:t>The Foundation of Integration</a:t>
            </a:r>
            <a:endParaRPr lang="en-US" sz="1100" dirty="0"/>
          </a:p>
        </p:txBody>
      </p:sp>
      <p:sp>
        <p:nvSpPr>
          <p:cNvPr id="4" name="Text 2"/>
          <p:cNvSpPr/>
          <p:nvPr/>
        </p:nvSpPr>
        <p:spPr>
          <a:xfrm>
            <a:off x="2029569" y="896689"/>
            <a:ext cx="2433563" cy="450354"/>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Integration happens when people talk, share, and work on activities together. It's not a one-time event but an ongoing process that requires effort from everyone involved.</a:t>
            </a:r>
            <a:endParaRPr lang="en-US" sz="700" dirty="0"/>
          </a:p>
        </p:txBody>
      </p:sp>
      <p:sp>
        <p:nvSpPr>
          <p:cNvPr id="5" name="Text 3"/>
          <p:cNvSpPr/>
          <p:nvPr/>
        </p:nvSpPr>
        <p:spPr>
          <a:xfrm>
            <a:off x="2029569" y="1405012"/>
            <a:ext cx="178371" cy="111472"/>
          </a:xfrm>
          <a:prstGeom prst="rect">
            <a:avLst/>
          </a:prstGeom>
          <a:noFill/>
          <a:ln/>
        </p:spPr>
        <p:txBody>
          <a:bodyPr wrap="none" lIns="0" tIns="0" rIns="0" bIns="0" rtlCol="0" anchor="ctr"/>
          <a:lstStyle/>
          <a:p>
            <a:pPr marL="0" indent="0" algn="l">
              <a:lnSpc>
                <a:spcPct val="100000"/>
              </a:lnSpc>
              <a:buNone/>
            </a:pPr>
            <a:r>
              <a:rPr lang="en-US" sz="700" dirty="0">
                <a:solidFill>
                  <a:srgbClr val="E0D6DE"/>
                </a:solidFill>
                <a:latin typeface="Petrona Light" pitchFamily="34" charset="0"/>
                <a:ea typeface="Petrona Light" pitchFamily="34" charset="-122"/>
                <a:cs typeface="Petrona Light" pitchFamily="34" charset="-120"/>
              </a:rPr>
              <a:t>01</a:t>
            </a:r>
            <a:endParaRPr lang="en-US" sz="700" dirty="0"/>
          </a:p>
        </p:txBody>
      </p:sp>
      <p:pic>
        <p:nvPicPr>
          <p:cNvPr id="6" name="Image 0" descr="preencoded.png"/>
          <p:cNvPicPr>
            <a:picLocks noChangeAspect="1"/>
          </p:cNvPicPr>
          <p:nvPr/>
        </p:nvPicPr>
        <p:blipFill>
          <a:blip r:embed="rId3"/>
          <a:stretch>
            <a:fillRect/>
          </a:stretch>
        </p:blipFill>
        <p:spPr>
          <a:xfrm>
            <a:off x="2029569" y="1546994"/>
            <a:ext cx="2433563" cy="9525"/>
          </a:xfrm>
          <a:prstGeom prst="rect">
            <a:avLst/>
          </a:prstGeom>
        </p:spPr>
      </p:pic>
      <p:sp>
        <p:nvSpPr>
          <p:cNvPr id="7" name="Text 4"/>
          <p:cNvSpPr/>
          <p:nvPr/>
        </p:nvSpPr>
        <p:spPr>
          <a:xfrm>
            <a:off x="2029569" y="1610618"/>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Communication</a:t>
            </a:r>
            <a:endParaRPr lang="en-US" sz="900" dirty="0"/>
          </a:p>
        </p:txBody>
      </p:sp>
      <p:sp>
        <p:nvSpPr>
          <p:cNvPr id="8" name="Text 5"/>
          <p:cNvSpPr/>
          <p:nvPr/>
        </p:nvSpPr>
        <p:spPr>
          <a:xfrm>
            <a:off x="2029569" y="1808485"/>
            <a:ext cx="2433563"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Open dialogue and active listening</a:t>
            </a:r>
            <a:endParaRPr lang="en-US" sz="700" dirty="0"/>
          </a:p>
        </p:txBody>
      </p:sp>
      <p:sp>
        <p:nvSpPr>
          <p:cNvPr id="9" name="Text 6"/>
          <p:cNvSpPr/>
          <p:nvPr/>
        </p:nvSpPr>
        <p:spPr>
          <a:xfrm>
            <a:off x="2029569" y="2039541"/>
            <a:ext cx="178371" cy="111472"/>
          </a:xfrm>
          <a:prstGeom prst="rect">
            <a:avLst/>
          </a:prstGeom>
          <a:noFill/>
          <a:ln/>
        </p:spPr>
        <p:txBody>
          <a:bodyPr wrap="none" lIns="0" tIns="0" rIns="0" bIns="0" rtlCol="0" anchor="ctr"/>
          <a:lstStyle/>
          <a:p>
            <a:pPr marL="0" indent="0" algn="l">
              <a:lnSpc>
                <a:spcPct val="100000"/>
              </a:lnSpc>
              <a:buNone/>
            </a:pPr>
            <a:r>
              <a:rPr lang="en-US" sz="700" dirty="0">
                <a:solidFill>
                  <a:srgbClr val="E0D6DE"/>
                </a:solidFill>
                <a:latin typeface="Petrona Light" pitchFamily="34" charset="0"/>
                <a:ea typeface="Petrona Light" pitchFamily="34" charset="-122"/>
                <a:cs typeface="Petrona Light" pitchFamily="34" charset="-120"/>
              </a:rPr>
              <a:t>02</a:t>
            </a:r>
            <a:endParaRPr lang="en-US" sz="700" dirty="0"/>
          </a:p>
        </p:txBody>
      </p:sp>
      <p:pic>
        <p:nvPicPr>
          <p:cNvPr id="10" name="Image 1" descr="preencoded.png"/>
          <p:cNvPicPr>
            <a:picLocks noChangeAspect="1"/>
          </p:cNvPicPr>
          <p:nvPr/>
        </p:nvPicPr>
        <p:blipFill>
          <a:blip r:embed="rId3"/>
          <a:stretch>
            <a:fillRect/>
          </a:stretch>
        </p:blipFill>
        <p:spPr>
          <a:xfrm>
            <a:off x="2029569" y="2172593"/>
            <a:ext cx="2433563" cy="9525"/>
          </a:xfrm>
          <a:prstGeom prst="rect">
            <a:avLst/>
          </a:prstGeom>
        </p:spPr>
      </p:pic>
      <p:sp>
        <p:nvSpPr>
          <p:cNvPr id="11" name="Text 7"/>
          <p:cNvSpPr/>
          <p:nvPr/>
        </p:nvSpPr>
        <p:spPr>
          <a:xfrm>
            <a:off x="2029569" y="2245147"/>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Sharing</a:t>
            </a:r>
            <a:endParaRPr lang="en-US" sz="900" dirty="0"/>
          </a:p>
        </p:txBody>
      </p:sp>
      <p:sp>
        <p:nvSpPr>
          <p:cNvPr id="12" name="Text 8"/>
          <p:cNvSpPr/>
          <p:nvPr/>
        </p:nvSpPr>
        <p:spPr>
          <a:xfrm>
            <a:off x="2029569" y="2443014"/>
            <a:ext cx="2433563"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Exchanging experiences and perspectives</a:t>
            </a:r>
            <a:endParaRPr lang="en-US" sz="700" dirty="0"/>
          </a:p>
        </p:txBody>
      </p:sp>
      <p:sp>
        <p:nvSpPr>
          <p:cNvPr id="13" name="Text 9"/>
          <p:cNvSpPr/>
          <p:nvPr/>
        </p:nvSpPr>
        <p:spPr>
          <a:xfrm>
            <a:off x="2029569" y="2674069"/>
            <a:ext cx="178371" cy="111472"/>
          </a:xfrm>
          <a:prstGeom prst="rect">
            <a:avLst/>
          </a:prstGeom>
          <a:noFill/>
          <a:ln/>
        </p:spPr>
        <p:txBody>
          <a:bodyPr wrap="none" lIns="0" tIns="0" rIns="0" bIns="0" rtlCol="0" anchor="ctr"/>
          <a:lstStyle/>
          <a:p>
            <a:pPr marL="0" indent="0" algn="l">
              <a:lnSpc>
                <a:spcPct val="100000"/>
              </a:lnSpc>
              <a:buNone/>
            </a:pPr>
            <a:r>
              <a:rPr lang="en-US" sz="700" dirty="0">
                <a:solidFill>
                  <a:srgbClr val="E0D6DE"/>
                </a:solidFill>
                <a:latin typeface="Petrona Light" pitchFamily="34" charset="0"/>
                <a:ea typeface="Petrona Light" pitchFamily="34" charset="-122"/>
                <a:cs typeface="Petrona Light" pitchFamily="34" charset="-120"/>
              </a:rPr>
              <a:t>03</a:t>
            </a:r>
            <a:endParaRPr lang="en-US" sz="700" dirty="0"/>
          </a:p>
        </p:txBody>
      </p:sp>
      <p:pic>
        <p:nvPicPr>
          <p:cNvPr id="14" name="Image 2" descr="preencoded.png"/>
          <p:cNvPicPr>
            <a:picLocks noChangeAspect="1"/>
          </p:cNvPicPr>
          <p:nvPr/>
        </p:nvPicPr>
        <p:blipFill>
          <a:blip r:embed="rId3"/>
          <a:stretch>
            <a:fillRect/>
          </a:stretch>
        </p:blipFill>
        <p:spPr>
          <a:xfrm>
            <a:off x="2029569" y="2798266"/>
            <a:ext cx="2433563" cy="9525"/>
          </a:xfrm>
          <a:prstGeom prst="rect">
            <a:avLst/>
          </a:prstGeom>
        </p:spPr>
      </p:pic>
      <p:sp>
        <p:nvSpPr>
          <p:cNvPr id="15" name="Text 10"/>
          <p:cNvSpPr/>
          <p:nvPr/>
        </p:nvSpPr>
        <p:spPr>
          <a:xfrm>
            <a:off x="2029569" y="2879675"/>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Collaboration</a:t>
            </a:r>
            <a:endParaRPr lang="en-US" sz="900" dirty="0"/>
          </a:p>
        </p:txBody>
      </p:sp>
      <p:sp>
        <p:nvSpPr>
          <p:cNvPr id="16" name="Text 11"/>
          <p:cNvSpPr/>
          <p:nvPr/>
        </p:nvSpPr>
        <p:spPr>
          <a:xfrm>
            <a:off x="2029569" y="3077542"/>
            <a:ext cx="2433563"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Working together on common goals</a:t>
            </a:r>
            <a:endParaRPr lang="en-US" sz="700" dirty="0"/>
          </a:p>
        </p:txBody>
      </p:sp>
      <p:pic>
        <p:nvPicPr>
          <p:cNvPr id="17" name="Image 3" descr="preencoded.png"/>
          <p:cNvPicPr>
            <a:picLocks noChangeAspect="1"/>
          </p:cNvPicPr>
          <p:nvPr/>
        </p:nvPicPr>
        <p:blipFill>
          <a:blip r:embed="rId4"/>
          <a:stretch>
            <a:fillRect/>
          </a:stretch>
        </p:blipFill>
        <p:spPr>
          <a:xfrm>
            <a:off x="4685481" y="702543"/>
            <a:ext cx="2433563" cy="2433563"/>
          </a:xfrm>
          <a:prstGeom prst="rect">
            <a:avLst/>
          </a:prstGeom>
        </p:spPr>
      </p:pic>
      <p:sp>
        <p:nvSpPr>
          <p:cNvPr id="18" name="Text 12"/>
          <p:cNvSpPr/>
          <p:nvPr/>
        </p:nvSpPr>
        <p:spPr>
          <a:xfrm>
            <a:off x="2029569" y="3392314"/>
            <a:ext cx="1862212" cy="175617"/>
          </a:xfrm>
          <a:prstGeom prst="rect">
            <a:avLst/>
          </a:prstGeom>
          <a:noFill/>
          <a:ln/>
        </p:spPr>
        <p:txBody>
          <a:bodyPr wrap="none" lIns="0" tIns="0" rIns="0" bIns="0" rtlCol="0" anchor="t"/>
          <a:lstStyle/>
          <a:p>
            <a:pPr marL="0" indent="0" algn="l">
              <a:lnSpc>
                <a:spcPct val="104000"/>
              </a:lnSpc>
              <a:buNone/>
            </a:pPr>
            <a:r>
              <a:rPr lang="en-US" sz="1100" b="1" dirty="0">
                <a:solidFill>
                  <a:srgbClr val="FF8AAF"/>
                </a:solidFill>
                <a:latin typeface="Petrona Bold" pitchFamily="34" charset="0"/>
                <a:ea typeface="Petrona Bold" pitchFamily="34" charset="-122"/>
                <a:cs typeface="Petrona Bold" pitchFamily="34" charset="-120"/>
              </a:rPr>
              <a:t>The Role of a Leader</a:t>
            </a:r>
            <a:endParaRPr lang="en-US" sz="1100"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29569" y="3618533"/>
            <a:ext cx="223019" cy="223019"/>
          </a:xfrm>
          <a:prstGeom prst="rect">
            <a:avLst/>
          </a:prstGeom>
        </p:spPr>
      </p:pic>
      <p:sp>
        <p:nvSpPr>
          <p:cNvPr id="20" name="Text 13"/>
          <p:cNvSpPr/>
          <p:nvPr/>
        </p:nvSpPr>
        <p:spPr>
          <a:xfrm>
            <a:off x="2029569" y="3932709"/>
            <a:ext cx="1354336"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Facilitating Participation</a:t>
            </a:r>
            <a:endParaRPr lang="en-US" sz="900" dirty="0"/>
          </a:p>
        </p:txBody>
      </p:sp>
      <p:sp>
        <p:nvSpPr>
          <p:cNvPr id="21" name="Text 14"/>
          <p:cNvSpPr/>
          <p:nvPr/>
        </p:nvSpPr>
        <p:spPr>
          <a:xfrm>
            <a:off x="2029569" y="4109889"/>
            <a:ext cx="1651918" cy="337765"/>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A leader helps people join in and ensures everyone has a voice in group activities.</a:t>
            </a:r>
            <a:endParaRPr lang="en-US" sz="700" dirty="0"/>
          </a:p>
        </p:txBody>
      </p:sp>
      <p:pic>
        <p:nvPicPr>
          <p:cNvPr id="22"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45929" y="3618533"/>
            <a:ext cx="223019" cy="223019"/>
          </a:xfrm>
          <a:prstGeom prst="rect">
            <a:avLst/>
          </a:prstGeom>
        </p:spPr>
      </p:pic>
      <p:sp>
        <p:nvSpPr>
          <p:cNvPr id="23" name="Text 15"/>
          <p:cNvSpPr/>
          <p:nvPr/>
        </p:nvSpPr>
        <p:spPr>
          <a:xfrm>
            <a:off x="3745929" y="3932709"/>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Conflict Resolution</a:t>
            </a:r>
            <a:endParaRPr lang="en-US" sz="900" dirty="0"/>
          </a:p>
        </p:txBody>
      </p:sp>
      <p:sp>
        <p:nvSpPr>
          <p:cNvPr id="24" name="Text 16"/>
          <p:cNvSpPr/>
          <p:nvPr/>
        </p:nvSpPr>
        <p:spPr>
          <a:xfrm>
            <a:off x="3745929" y="4109889"/>
            <a:ext cx="1651992" cy="225177"/>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Leaders address problems quickly and fairly, maintaining group harmony.</a:t>
            </a:r>
            <a:endParaRPr lang="en-US" sz="700" dirty="0"/>
          </a:p>
        </p:txBody>
      </p:sp>
      <p:pic>
        <p:nvPicPr>
          <p:cNvPr id="25" name="Image 6" descr="preencoded.png"/>
          <p:cNvPicPr>
            <a:picLocks noChangeAspect="1"/>
          </p:cNvPicPr>
          <p:nvPr/>
        </p:nvPicPr>
        <p:blipFill>
          <a:blip r:embed="rId7"/>
          <a:stretch>
            <a:fillRect/>
          </a:stretch>
        </p:blipFill>
        <p:spPr>
          <a:xfrm>
            <a:off x="5462364" y="3618533"/>
            <a:ext cx="223019" cy="223019"/>
          </a:xfrm>
          <a:prstGeom prst="rect">
            <a:avLst/>
          </a:prstGeom>
        </p:spPr>
      </p:pic>
      <p:sp>
        <p:nvSpPr>
          <p:cNvPr id="26" name="Text 17"/>
          <p:cNvSpPr/>
          <p:nvPr/>
        </p:nvSpPr>
        <p:spPr>
          <a:xfrm>
            <a:off x="5462364" y="3932709"/>
            <a:ext cx="141781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Encouraging Participation</a:t>
            </a:r>
            <a:endParaRPr lang="en-US" sz="900" dirty="0"/>
          </a:p>
        </p:txBody>
      </p:sp>
      <p:sp>
        <p:nvSpPr>
          <p:cNvPr id="27" name="Text 18"/>
          <p:cNvSpPr/>
          <p:nvPr/>
        </p:nvSpPr>
        <p:spPr>
          <a:xfrm>
            <a:off x="5462364" y="4109889"/>
            <a:ext cx="1651992" cy="337765"/>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They motivate everyone to contribute and participate actively in group dynamics.</a:t>
            </a:r>
            <a:endParaRPr lang="en-US" sz="700" dirty="0"/>
          </a:p>
        </p:txBody>
      </p:sp>
      <p:sp>
        <p:nvSpPr>
          <p:cNvPr id="28" name="Shape 19"/>
          <p:cNvSpPr/>
          <p:nvPr/>
        </p:nvSpPr>
        <p:spPr>
          <a:xfrm>
            <a:off x="2029569" y="4478908"/>
            <a:ext cx="5084787" cy="389930"/>
          </a:xfrm>
          <a:prstGeom prst="roundRect">
            <a:avLst>
              <a:gd name="adj" fmla="val 9609"/>
            </a:avLst>
          </a:prstGeom>
          <a:solidFill>
            <a:srgbClr val="1C113B"/>
          </a:solidFill>
          <a:ln/>
        </p:spPr>
        <p:txBody>
          <a:bodyPr/>
          <a:lstStyle/>
          <a:p>
            <a:endParaRPr lang="pl-PL"/>
          </a:p>
        </p:txBody>
      </p:sp>
      <p:pic>
        <p:nvPicPr>
          <p:cNvPr id="29" name="Image 7" descr="preencoded.png"/>
          <p:cNvPicPr>
            <a:picLocks noChangeAspect="1"/>
          </p:cNvPicPr>
          <p:nvPr/>
        </p:nvPicPr>
        <p:blipFill>
          <a:blip r:embed="rId8"/>
          <a:stretch>
            <a:fillRect/>
          </a:stretch>
        </p:blipFill>
        <p:spPr>
          <a:xfrm>
            <a:off x="2118717" y="4597971"/>
            <a:ext cx="111472" cy="89148"/>
          </a:xfrm>
          <a:prstGeom prst="rect">
            <a:avLst/>
          </a:prstGeom>
        </p:spPr>
      </p:pic>
      <p:sp>
        <p:nvSpPr>
          <p:cNvPr id="30" name="Text 20"/>
          <p:cNvSpPr/>
          <p:nvPr/>
        </p:nvSpPr>
        <p:spPr>
          <a:xfrm>
            <a:off x="2319338" y="4579441"/>
            <a:ext cx="4705871" cy="225177"/>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FFFFFF"/>
                </a:solidFill>
                <a:latin typeface="Inter" pitchFamily="34" charset="0"/>
                <a:ea typeface="Inter" pitchFamily="34" charset="-122"/>
                <a:cs typeface="Inter" pitchFamily="34" charset="-120"/>
              </a:rPr>
              <a:t>Integration happens step by step, not all at once. It's a natural process that requires patience and understanding from all group members.</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64121" y="440829"/>
            <a:ext cx="5173117" cy="435099"/>
          </a:xfrm>
          <a:prstGeom prst="rect">
            <a:avLst/>
          </a:prstGeom>
          <a:noFill/>
          <a:ln/>
        </p:spPr>
        <p:txBody>
          <a:bodyPr wrap="none" lIns="0" tIns="0" rIns="0" bIns="0" rtlCol="0" anchor="t"/>
          <a:lstStyle/>
          <a:p>
            <a:pPr marL="0" indent="0" algn="l">
              <a:lnSpc>
                <a:spcPct val="104000"/>
              </a:lnSpc>
              <a:buNone/>
            </a:pPr>
            <a:r>
              <a:rPr lang="en-US" sz="2700" b="1" dirty="0">
                <a:solidFill>
                  <a:srgbClr val="FF8AAF"/>
                </a:solidFill>
                <a:latin typeface="Petrona Bold" pitchFamily="34" charset="0"/>
                <a:ea typeface="Petrona Bold" pitchFamily="34" charset="-122"/>
                <a:cs typeface="Petrona Bold" pitchFamily="34" charset="-120"/>
              </a:rPr>
              <a:t>The Five Stages of Integration</a:t>
            </a:r>
            <a:endParaRPr lang="en-US" sz="2700" dirty="0"/>
          </a:p>
        </p:txBody>
      </p:sp>
      <p:sp>
        <p:nvSpPr>
          <p:cNvPr id="4" name="Shape 1"/>
          <p:cNvSpPr/>
          <p:nvPr/>
        </p:nvSpPr>
        <p:spPr>
          <a:xfrm>
            <a:off x="464121" y="1046857"/>
            <a:ext cx="132606" cy="1142628"/>
          </a:xfrm>
          <a:prstGeom prst="roundRect">
            <a:avLst>
              <a:gd name="adj" fmla="val 42000"/>
            </a:avLst>
          </a:prstGeom>
          <a:solidFill>
            <a:srgbClr val="2F1D63"/>
          </a:solidFill>
          <a:ln w="4763">
            <a:solidFill>
              <a:srgbClr val="48367C"/>
            </a:solidFill>
            <a:prstDash val="solid"/>
          </a:ln>
        </p:spPr>
        <p:txBody>
          <a:bodyPr/>
          <a:lstStyle/>
          <a:p>
            <a:endParaRPr lang="pl-PL"/>
          </a:p>
        </p:txBody>
      </p:sp>
      <p:sp>
        <p:nvSpPr>
          <p:cNvPr id="5" name="Text 2"/>
          <p:cNvSpPr/>
          <p:nvPr/>
        </p:nvSpPr>
        <p:spPr>
          <a:xfrm>
            <a:off x="710654" y="1179463"/>
            <a:ext cx="1740396" cy="217512"/>
          </a:xfrm>
          <a:prstGeom prst="rect">
            <a:avLst/>
          </a:prstGeom>
          <a:noFill/>
          <a:ln/>
        </p:spPr>
        <p:txBody>
          <a:bodyPr wrap="none" lIns="0" tIns="0" rIns="0" bIns="0" rtlCol="0" anchor="t"/>
          <a:lstStyle/>
          <a:p>
            <a:pPr marL="0" indent="0" algn="l">
              <a:lnSpc>
                <a:spcPct val="104000"/>
              </a:lnSpc>
              <a:buNone/>
            </a:pPr>
            <a:r>
              <a:rPr lang="en-US" sz="1350" b="1" dirty="0">
                <a:solidFill>
                  <a:srgbClr val="E0D6DE"/>
                </a:solidFill>
                <a:latin typeface="Petrona Bold" pitchFamily="34" charset="0"/>
                <a:ea typeface="Petrona Bold" pitchFamily="34" charset="-122"/>
                <a:cs typeface="Petrona Bold" pitchFamily="34" charset="-120"/>
              </a:rPr>
              <a:t>Forming</a:t>
            </a:r>
            <a:endParaRPr lang="en-US" sz="1350" dirty="0"/>
          </a:p>
        </p:txBody>
      </p:sp>
      <p:sp>
        <p:nvSpPr>
          <p:cNvPr id="6" name="Text 3"/>
          <p:cNvSpPr/>
          <p:nvPr/>
        </p:nvSpPr>
        <p:spPr>
          <a:xfrm>
            <a:off x="710654" y="1465287"/>
            <a:ext cx="4540225" cy="591592"/>
          </a:xfrm>
          <a:prstGeom prst="rect">
            <a:avLst/>
          </a:prstGeom>
          <a:noFill/>
          <a:ln/>
        </p:spPr>
        <p:txBody>
          <a:bodyPr wrap="square" lIns="0" tIns="0" rIns="0" bIns="0" rtlCol="0" anchor="t">
            <a:normAutofit/>
          </a:bodyPr>
          <a:lstStyle/>
          <a:p>
            <a:pPr marL="0" indent="0" algn="l">
              <a:lnSpc>
                <a:spcPct val="124000"/>
              </a:lnSpc>
              <a:buNone/>
            </a:pPr>
            <a:r>
              <a:rPr lang="en-US" sz="1000" dirty="0">
                <a:solidFill>
                  <a:srgbClr val="E0D6DE"/>
                </a:solidFill>
                <a:latin typeface="Inter" pitchFamily="34" charset="0"/>
                <a:ea typeface="Inter" pitchFamily="34" charset="-122"/>
                <a:cs typeface="Inter" pitchFamily="34" charset="-120"/>
              </a:rPr>
              <a:t>Meeting and learning about each other - the initial stage where group members get acquainted and begin to understand different backgrounds and personalities.</a:t>
            </a:r>
            <a:endParaRPr lang="en-US" sz="1000" dirty="0"/>
          </a:p>
        </p:txBody>
      </p:sp>
      <p:sp>
        <p:nvSpPr>
          <p:cNvPr id="7" name="Shape 4"/>
          <p:cNvSpPr/>
          <p:nvPr/>
        </p:nvSpPr>
        <p:spPr>
          <a:xfrm>
            <a:off x="663029" y="2303413"/>
            <a:ext cx="132606" cy="1142628"/>
          </a:xfrm>
          <a:prstGeom prst="roundRect">
            <a:avLst>
              <a:gd name="adj" fmla="val 42000"/>
            </a:avLst>
          </a:prstGeom>
          <a:solidFill>
            <a:srgbClr val="2F1D63"/>
          </a:solidFill>
          <a:ln w="4763">
            <a:solidFill>
              <a:srgbClr val="48367C"/>
            </a:solidFill>
            <a:prstDash val="solid"/>
          </a:ln>
        </p:spPr>
        <p:txBody>
          <a:bodyPr/>
          <a:lstStyle/>
          <a:p>
            <a:endParaRPr lang="pl-PL"/>
          </a:p>
        </p:txBody>
      </p:sp>
      <p:sp>
        <p:nvSpPr>
          <p:cNvPr id="8" name="Text 5"/>
          <p:cNvSpPr/>
          <p:nvPr/>
        </p:nvSpPr>
        <p:spPr>
          <a:xfrm>
            <a:off x="909563" y="2436019"/>
            <a:ext cx="1740396" cy="217512"/>
          </a:xfrm>
          <a:prstGeom prst="rect">
            <a:avLst/>
          </a:prstGeom>
          <a:noFill/>
          <a:ln/>
        </p:spPr>
        <p:txBody>
          <a:bodyPr wrap="none" lIns="0" tIns="0" rIns="0" bIns="0" rtlCol="0" anchor="t"/>
          <a:lstStyle/>
          <a:p>
            <a:pPr marL="0" indent="0" algn="l">
              <a:lnSpc>
                <a:spcPct val="104000"/>
              </a:lnSpc>
              <a:buNone/>
            </a:pPr>
            <a:r>
              <a:rPr lang="en-US" sz="1350" b="1" dirty="0">
                <a:solidFill>
                  <a:srgbClr val="E0D6DE"/>
                </a:solidFill>
                <a:latin typeface="Petrona Bold" pitchFamily="34" charset="0"/>
                <a:ea typeface="Petrona Bold" pitchFamily="34" charset="-122"/>
                <a:cs typeface="Petrona Bold" pitchFamily="34" charset="-120"/>
              </a:rPr>
              <a:t>Storming</a:t>
            </a:r>
            <a:endParaRPr lang="en-US" sz="1350" dirty="0"/>
          </a:p>
        </p:txBody>
      </p:sp>
      <p:sp>
        <p:nvSpPr>
          <p:cNvPr id="9" name="Text 6"/>
          <p:cNvSpPr/>
          <p:nvPr/>
        </p:nvSpPr>
        <p:spPr>
          <a:xfrm>
            <a:off x="909563" y="2721843"/>
            <a:ext cx="4341316" cy="591592"/>
          </a:xfrm>
          <a:prstGeom prst="rect">
            <a:avLst/>
          </a:prstGeom>
          <a:noFill/>
          <a:ln/>
        </p:spPr>
        <p:txBody>
          <a:bodyPr wrap="square" lIns="0" tIns="0" rIns="0" bIns="0" rtlCol="0" anchor="t">
            <a:normAutofit/>
          </a:bodyPr>
          <a:lstStyle/>
          <a:p>
            <a:pPr marL="0" indent="0" algn="l">
              <a:lnSpc>
                <a:spcPct val="124000"/>
              </a:lnSpc>
              <a:buNone/>
            </a:pPr>
            <a:r>
              <a:rPr lang="en-US" sz="1000" dirty="0">
                <a:solidFill>
                  <a:srgbClr val="E0D6DE"/>
                </a:solidFill>
                <a:latin typeface="Inter" pitchFamily="34" charset="0"/>
                <a:ea typeface="Inter" pitchFamily="34" charset="-122"/>
                <a:cs typeface="Inter" pitchFamily="34" charset="-120"/>
              </a:rPr>
              <a:t>Some conflicts may appear - a natural phase where differences in opinions, working styles, and cultural approaches may create tension within the group.</a:t>
            </a:r>
            <a:endParaRPr lang="en-US" sz="1000" dirty="0"/>
          </a:p>
        </p:txBody>
      </p:sp>
      <p:sp>
        <p:nvSpPr>
          <p:cNvPr id="10" name="Shape 7"/>
          <p:cNvSpPr/>
          <p:nvPr/>
        </p:nvSpPr>
        <p:spPr>
          <a:xfrm>
            <a:off x="861938" y="3559969"/>
            <a:ext cx="132606" cy="1142628"/>
          </a:xfrm>
          <a:prstGeom prst="roundRect">
            <a:avLst>
              <a:gd name="adj" fmla="val 42000"/>
            </a:avLst>
          </a:prstGeom>
          <a:solidFill>
            <a:srgbClr val="2F1D63"/>
          </a:solidFill>
          <a:ln w="4763">
            <a:solidFill>
              <a:srgbClr val="48367C"/>
            </a:solidFill>
            <a:prstDash val="solid"/>
          </a:ln>
        </p:spPr>
        <p:txBody>
          <a:bodyPr/>
          <a:lstStyle/>
          <a:p>
            <a:endParaRPr lang="pl-PL"/>
          </a:p>
        </p:txBody>
      </p:sp>
      <p:sp>
        <p:nvSpPr>
          <p:cNvPr id="11" name="Text 8"/>
          <p:cNvSpPr/>
          <p:nvPr/>
        </p:nvSpPr>
        <p:spPr>
          <a:xfrm>
            <a:off x="1108472" y="3692575"/>
            <a:ext cx="1740396" cy="217512"/>
          </a:xfrm>
          <a:prstGeom prst="rect">
            <a:avLst/>
          </a:prstGeom>
          <a:noFill/>
          <a:ln/>
        </p:spPr>
        <p:txBody>
          <a:bodyPr wrap="none" lIns="0" tIns="0" rIns="0" bIns="0" rtlCol="0" anchor="t"/>
          <a:lstStyle/>
          <a:p>
            <a:pPr marL="0" indent="0" algn="l">
              <a:lnSpc>
                <a:spcPct val="104000"/>
              </a:lnSpc>
              <a:buNone/>
            </a:pPr>
            <a:r>
              <a:rPr lang="en-US" sz="1350" b="1" dirty="0">
                <a:solidFill>
                  <a:srgbClr val="E0D6DE"/>
                </a:solidFill>
                <a:latin typeface="Petrona Bold" pitchFamily="34" charset="0"/>
                <a:ea typeface="Petrona Bold" pitchFamily="34" charset="-122"/>
                <a:cs typeface="Petrona Bold" pitchFamily="34" charset="-120"/>
              </a:rPr>
              <a:t>Norming</a:t>
            </a:r>
            <a:endParaRPr lang="en-US" sz="1350" dirty="0"/>
          </a:p>
        </p:txBody>
      </p:sp>
      <p:sp>
        <p:nvSpPr>
          <p:cNvPr id="12" name="Text 9"/>
          <p:cNvSpPr/>
          <p:nvPr/>
        </p:nvSpPr>
        <p:spPr>
          <a:xfrm>
            <a:off x="1108472" y="3978399"/>
            <a:ext cx="4142408" cy="591592"/>
          </a:xfrm>
          <a:prstGeom prst="rect">
            <a:avLst/>
          </a:prstGeom>
          <a:noFill/>
          <a:ln/>
        </p:spPr>
        <p:txBody>
          <a:bodyPr wrap="square" lIns="0" tIns="0" rIns="0" bIns="0" rtlCol="0" anchor="t">
            <a:normAutofit/>
          </a:bodyPr>
          <a:lstStyle/>
          <a:p>
            <a:pPr marL="0" indent="0" algn="l">
              <a:lnSpc>
                <a:spcPct val="124000"/>
              </a:lnSpc>
              <a:buNone/>
            </a:pPr>
            <a:r>
              <a:rPr lang="en-US" sz="1000" dirty="0">
                <a:solidFill>
                  <a:srgbClr val="E0D6DE"/>
                </a:solidFill>
                <a:latin typeface="Inter" pitchFamily="34" charset="0"/>
                <a:ea typeface="Inter" pitchFamily="34" charset="-122"/>
                <a:cs typeface="Inter" pitchFamily="34" charset="-120"/>
              </a:rPr>
              <a:t>The group agrees on rules - members establish common ground, set expectations, and develop shared ways of working together effectively.</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589955" y="282253"/>
            <a:ext cx="3852639" cy="261045"/>
          </a:xfrm>
          <a:prstGeom prst="rect">
            <a:avLst/>
          </a:prstGeom>
          <a:noFill/>
          <a:ln/>
        </p:spPr>
        <p:txBody>
          <a:bodyPr wrap="none" lIns="0" tIns="0" rIns="0" bIns="0" rtlCol="0" anchor="t"/>
          <a:lstStyle/>
          <a:p>
            <a:pPr marL="0" indent="0" algn="l">
              <a:lnSpc>
                <a:spcPct val="104000"/>
              </a:lnSpc>
              <a:buNone/>
            </a:pPr>
            <a:r>
              <a:rPr lang="en-US" sz="1600" b="1" dirty="0">
                <a:solidFill>
                  <a:srgbClr val="FF8AAF"/>
                </a:solidFill>
                <a:latin typeface="Petrona Bold" pitchFamily="34" charset="0"/>
                <a:ea typeface="Petrona Bold" pitchFamily="34" charset="-122"/>
                <a:cs typeface="Petrona Bold" pitchFamily="34" charset="-120"/>
              </a:rPr>
              <a:t>Completing the Integration Journey</a:t>
            </a:r>
            <a:endParaRPr lang="en-US" sz="1600" dirty="0"/>
          </a:p>
        </p:txBody>
      </p:sp>
      <p:sp>
        <p:nvSpPr>
          <p:cNvPr id="4" name="Shape 1"/>
          <p:cNvSpPr/>
          <p:nvPr/>
        </p:nvSpPr>
        <p:spPr>
          <a:xfrm>
            <a:off x="669503" y="724049"/>
            <a:ext cx="79549" cy="387623"/>
          </a:xfrm>
          <a:prstGeom prst="roundRect">
            <a:avLst>
              <a:gd name="adj" fmla="val 42008"/>
            </a:avLst>
          </a:prstGeom>
          <a:solidFill>
            <a:srgbClr val="2F1D63"/>
          </a:solidFill>
          <a:ln w="4763">
            <a:solidFill>
              <a:srgbClr val="48367C"/>
            </a:solidFill>
            <a:prstDash val="solid"/>
          </a:ln>
        </p:spPr>
        <p:txBody>
          <a:bodyPr/>
          <a:lstStyle/>
          <a:p>
            <a:endParaRPr lang="pl-PL"/>
          </a:p>
        </p:txBody>
      </p:sp>
      <p:sp>
        <p:nvSpPr>
          <p:cNvPr id="5" name="Shape 2"/>
          <p:cNvSpPr/>
          <p:nvPr/>
        </p:nvSpPr>
        <p:spPr>
          <a:xfrm>
            <a:off x="589955" y="671885"/>
            <a:ext cx="238646" cy="238646"/>
          </a:xfrm>
          <a:prstGeom prst="roundRect">
            <a:avLst>
              <a:gd name="adj" fmla="val 119738"/>
            </a:avLst>
          </a:prstGeom>
          <a:solidFill>
            <a:srgbClr val="2F1D63"/>
          </a:solidFill>
          <a:ln w="4763">
            <a:solidFill>
              <a:srgbClr val="48367C"/>
            </a:solidFill>
            <a:prstDash val="solid"/>
          </a:ln>
        </p:spPr>
        <p:txBody>
          <a:bodyPr/>
          <a:lstStyle/>
          <a:p>
            <a:endParaRPr lang="pl-PL"/>
          </a:p>
        </p:txBody>
      </p:sp>
      <p:pic>
        <p:nvPicPr>
          <p:cNvPr id="6" name="Image 1" descr="preencoded.png"/>
          <p:cNvPicPr>
            <a:picLocks noChangeAspect="1"/>
          </p:cNvPicPr>
          <p:nvPr/>
        </p:nvPicPr>
        <p:blipFill>
          <a:blip r:embed="rId4"/>
          <a:stretch>
            <a:fillRect/>
          </a:stretch>
        </p:blipFill>
        <p:spPr>
          <a:xfrm>
            <a:off x="649635" y="731565"/>
            <a:ext cx="119286" cy="119286"/>
          </a:xfrm>
          <a:prstGeom prst="rect">
            <a:avLst/>
          </a:prstGeom>
        </p:spPr>
      </p:pic>
      <p:sp>
        <p:nvSpPr>
          <p:cNvPr id="7" name="Text 3"/>
          <p:cNvSpPr/>
          <p:nvPr/>
        </p:nvSpPr>
        <p:spPr>
          <a:xfrm>
            <a:off x="869603" y="684312"/>
            <a:ext cx="1044253"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Performing</a:t>
            </a:r>
            <a:endParaRPr lang="en-US" sz="800" dirty="0"/>
          </a:p>
        </p:txBody>
      </p:sp>
      <p:sp>
        <p:nvSpPr>
          <p:cNvPr id="8" name="Text 4"/>
          <p:cNvSpPr/>
          <p:nvPr/>
        </p:nvSpPr>
        <p:spPr>
          <a:xfrm>
            <a:off x="869603" y="839316"/>
            <a:ext cx="4255443" cy="192881"/>
          </a:xfrm>
          <a:prstGeom prst="rect">
            <a:avLst/>
          </a:prstGeom>
          <a:noFill/>
          <a:ln/>
        </p:spPr>
        <p:txBody>
          <a:bodyPr wrap="square" lIns="0" tIns="0" rIns="0" bIns="0" rtlCol="0" anchor="t">
            <a:normAutofit/>
          </a:bodyPr>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The group works well together - members collaborate efficiently, support each other, and achieve their goals as a unified team.</a:t>
            </a:r>
            <a:endParaRPr lang="en-US" sz="600" dirty="0"/>
          </a:p>
        </p:txBody>
      </p:sp>
      <p:sp>
        <p:nvSpPr>
          <p:cNvPr id="9" name="Shape 5"/>
          <p:cNvSpPr/>
          <p:nvPr/>
        </p:nvSpPr>
        <p:spPr>
          <a:xfrm>
            <a:off x="788789" y="1272034"/>
            <a:ext cx="79549" cy="387623"/>
          </a:xfrm>
          <a:prstGeom prst="roundRect">
            <a:avLst>
              <a:gd name="adj" fmla="val 42008"/>
            </a:avLst>
          </a:prstGeom>
          <a:solidFill>
            <a:srgbClr val="2F1D63"/>
          </a:solidFill>
          <a:ln w="4763">
            <a:solidFill>
              <a:srgbClr val="48367C"/>
            </a:solidFill>
            <a:prstDash val="solid"/>
          </a:ln>
        </p:spPr>
        <p:txBody>
          <a:bodyPr/>
          <a:lstStyle/>
          <a:p>
            <a:endParaRPr lang="pl-PL"/>
          </a:p>
        </p:txBody>
      </p:sp>
      <p:sp>
        <p:nvSpPr>
          <p:cNvPr id="10" name="Shape 6"/>
          <p:cNvSpPr/>
          <p:nvPr/>
        </p:nvSpPr>
        <p:spPr>
          <a:xfrm>
            <a:off x="709240" y="1219870"/>
            <a:ext cx="238646" cy="238646"/>
          </a:xfrm>
          <a:prstGeom prst="roundRect">
            <a:avLst>
              <a:gd name="adj" fmla="val 119738"/>
            </a:avLst>
          </a:prstGeom>
          <a:solidFill>
            <a:srgbClr val="2F1D63"/>
          </a:solidFill>
          <a:ln w="4763">
            <a:solidFill>
              <a:srgbClr val="48367C"/>
            </a:solidFill>
            <a:prstDash val="solid"/>
          </a:ln>
        </p:spPr>
        <p:txBody>
          <a:bodyPr/>
          <a:lstStyle/>
          <a:p>
            <a:endParaRPr lang="pl-PL"/>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8921" y="1279550"/>
            <a:ext cx="119286" cy="119286"/>
          </a:xfrm>
          <a:prstGeom prst="rect">
            <a:avLst/>
          </a:prstGeom>
        </p:spPr>
      </p:pic>
      <p:sp>
        <p:nvSpPr>
          <p:cNvPr id="12" name="Text 7"/>
          <p:cNvSpPr/>
          <p:nvPr/>
        </p:nvSpPr>
        <p:spPr>
          <a:xfrm>
            <a:off x="988888" y="1232297"/>
            <a:ext cx="1044253"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Adjourning</a:t>
            </a:r>
            <a:endParaRPr lang="en-US" sz="800" dirty="0"/>
          </a:p>
        </p:txBody>
      </p:sp>
      <p:sp>
        <p:nvSpPr>
          <p:cNvPr id="13" name="Text 8"/>
          <p:cNvSpPr/>
          <p:nvPr/>
        </p:nvSpPr>
        <p:spPr>
          <a:xfrm>
            <a:off x="988888" y="1387301"/>
            <a:ext cx="4136157" cy="192881"/>
          </a:xfrm>
          <a:prstGeom prst="rect">
            <a:avLst/>
          </a:prstGeom>
          <a:noFill/>
          <a:ln/>
        </p:spPr>
        <p:txBody>
          <a:bodyPr wrap="square" lIns="0" tIns="0" rIns="0" bIns="0" rtlCol="0" anchor="t">
            <a:normAutofit/>
          </a:bodyPr>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The group finishes the project - members celebrate achievements, reflect on their journey, and maintain the connections they've built.</a:t>
            </a:r>
            <a:endParaRPr lang="en-US" sz="600" dirty="0"/>
          </a:p>
        </p:txBody>
      </p:sp>
      <p:sp>
        <p:nvSpPr>
          <p:cNvPr id="14" name="Text 9"/>
          <p:cNvSpPr/>
          <p:nvPr/>
        </p:nvSpPr>
        <p:spPr>
          <a:xfrm>
            <a:off x="589955" y="1721197"/>
            <a:ext cx="2434903" cy="156642"/>
          </a:xfrm>
          <a:prstGeom prst="rect">
            <a:avLst/>
          </a:prstGeom>
          <a:noFill/>
          <a:ln/>
        </p:spPr>
        <p:txBody>
          <a:bodyPr wrap="none" lIns="0" tIns="0" rIns="0" bIns="0" rtlCol="0" anchor="t"/>
          <a:lstStyle/>
          <a:p>
            <a:pPr marL="0" indent="0" algn="l">
              <a:lnSpc>
                <a:spcPct val="104000"/>
              </a:lnSpc>
              <a:buNone/>
            </a:pPr>
            <a:r>
              <a:rPr lang="en-US" sz="950" b="1" dirty="0">
                <a:solidFill>
                  <a:srgbClr val="FF8AAF"/>
                </a:solidFill>
                <a:latin typeface="Petrona Bold" pitchFamily="34" charset="0"/>
                <a:ea typeface="Petrona Bold" pitchFamily="34" charset="-122"/>
                <a:cs typeface="Petrona Bold" pitchFamily="34" charset="-120"/>
              </a:rPr>
              <a:t>Practical Ways to Integrate Groups</a:t>
            </a:r>
            <a:endParaRPr lang="en-US" sz="950" dirty="0"/>
          </a:p>
        </p:txBody>
      </p:sp>
      <p:sp>
        <p:nvSpPr>
          <p:cNvPr id="15" name="Shape 10"/>
          <p:cNvSpPr/>
          <p:nvPr/>
        </p:nvSpPr>
        <p:spPr>
          <a:xfrm>
            <a:off x="589955" y="1939305"/>
            <a:ext cx="4535091" cy="699715"/>
          </a:xfrm>
          <a:prstGeom prst="roundRect">
            <a:avLst>
              <a:gd name="adj" fmla="val 4776"/>
            </a:avLst>
          </a:prstGeom>
          <a:solidFill>
            <a:srgbClr val="2F1D63"/>
          </a:solidFill>
          <a:ln w="4763">
            <a:solidFill>
              <a:srgbClr val="48367C"/>
            </a:solidFill>
            <a:prstDash val="solid"/>
          </a:ln>
        </p:spPr>
        <p:txBody>
          <a:bodyPr/>
          <a:lstStyle/>
          <a:p>
            <a:endParaRPr lang="pl-PL"/>
          </a:p>
        </p:txBody>
      </p:sp>
      <p:pic>
        <p:nvPicPr>
          <p:cNvPr id="16" name="Image 3" descr="preencoded.png"/>
          <p:cNvPicPr>
            <a:picLocks noChangeAspect="1"/>
          </p:cNvPicPr>
          <p:nvPr/>
        </p:nvPicPr>
        <p:blipFill>
          <a:blip r:embed="rId6"/>
          <a:stretch>
            <a:fillRect/>
          </a:stretch>
        </p:blipFill>
        <p:spPr>
          <a:xfrm>
            <a:off x="674266" y="2023616"/>
            <a:ext cx="238646" cy="238646"/>
          </a:xfrm>
          <a:prstGeom prst="rect">
            <a:avLst/>
          </a:prstGeom>
        </p:spPr>
      </p:pic>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899" y="2089175"/>
            <a:ext cx="107379" cy="107379"/>
          </a:xfrm>
          <a:prstGeom prst="rect">
            <a:avLst/>
          </a:prstGeom>
        </p:spPr>
      </p:pic>
      <p:sp>
        <p:nvSpPr>
          <p:cNvPr id="18" name="Text 11"/>
          <p:cNvSpPr/>
          <p:nvPr/>
        </p:nvSpPr>
        <p:spPr>
          <a:xfrm>
            <a:off x="674266" y="2303264"/>
            <a:ext cx="1044253"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Group Games</a:t>
            </a:r>
            <a:endParaRPr lang="en-US" sz="800" dirty="0"/>
          </a:p>
        </p:txBody>
      </p:sp>
      <p:sp>
        <p:nvSpPr>
          <p:cNvPr id="19" name="Text 12"/>
          <p:cNvSpPr/>
          <p:nvPr/>
        </p:nvSpPr>
        <p:spPr>
          <a:xfrm>
            <a:off x="674266" y="2458269"/>
            <a:ext cx="4366468" cy="96441"/>
          </a:xfrm>
          <a:prstGeom prst="rect">
            <a:avLst/>
          </a:prstGeom>
          <a:noFill/>
          <a:ln/>
        </p:spPr>
        <p:txBody>
          <a:bodyPr wrap="none" lIns="0" tIns="0" rIns="0" bIns="0" rtlCol="0" anchor="t"/>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Interactive activities that break down barriers and encourage natural interaction between participants.</a:t>
            </a:r>
            <a:endParaRPr lang="en-US" sz="600" dirty="0"/>
          </a:p>
        </p:txBody>
      </p:sp>
      <p:sp>
        <p:nvSpPr>
          <p:cNvPr id="20" name="Shape 13"/>
          <p:cNvSpPr/>
          <p:nvPr/>
        </p:nvSpPr>
        <p:spPr>
          <a:xfrm>
            <a:off x="589955" y="2680022"/>
            <a:ext cx="4535091" cy="699715"/>
          </a:xfrm>
          <a:prstGeom prst="roundRect">
            <a:avLst>
              <a:gd name="adj" fmla="val 4776"/>
            </a:avLst>
          </a:prstGeom>
          <a:solidFill>
            <a:srgbClr val="2F1D63"/>
          </a:solidFill>
          <a:ln w="4763">
            <a:solidFill>
              <a:srgbClr val="48367C"/>
            </a:solidFill>
            <a:prstDash val="solid"/>
          </a:ln>
        </p:spPr>
        <p:txBody>
          <a:bodyPr/>
          <a:lstStyle/>
          <a:p>
            <a:endParaRPr lang="pl-PL"/>
          </a:p>
        </p:txBody>
      </p:sp>
      <p:pic>
        <p:nvPicPr>
          <p:cNvPr id="21" name="Image 5" descr="preencoded.png"/>
          <p:cNvPicPr>
            <a:picLocks noChangeAspect="1"/>
          </p:cNvPicPr>
          <p:nvPr/>
        </p:nvPicPr>
        <p:blipFill>
          <a:blip r:embed="rId8"/>
          <a:stretch>
            <a:fillRect/>
          </a:stretch>
        </p:blipFill>
        <p:spPr>
          <a:xfrm>
            <a:off x="674266" y="2764334"/>
            <a:ext cx="238646" cy="238646"/>
          </a:xfrm>
          <a:prstGeom prst="rect">
            <a:avLst/>
          </a:prstGeom>
        </p:spPr>
      </p:pic>
      <p:pic>
        <p:nvPicPr>
          <p:cNvPr id="22" name="Image 6" descr="preencoded.png"/>
          <p:cNvPicPr>
            <a:picLocks noChangeAspect="1"/>
          </p:cNvPicPr>
          <p:nvPr/>
        </p:nvPicPr>
        <p:blipFill>
          <a:blip r:embed="rId9"/>
          <a:stretch>
            <a:fillRect/>
          </a:stretch>
        </p:blipFill>
        <p:spPr>
          <a:xfrm>
            <a:off x="739899" y="2829892"/>
            <a:ext cx="107379" cy="107379"/>
          </a:xfrm>
          <a:prstGeom prst="rect">
            <a:avLst/>
          </a:prstGeom>
        </p:spPr>
      </p:pic>
      <p:sp>
        <p:nvSpPr>
          <p:cNvPr id="23" name="Text 14"/>
          <p:cNvSpPr/>
          <p:nvPr/>
        </p:nvSpPr>
        <p:spPr>
          <a:xfrm>
            <a:off x="674266" y="3043982"/>
            <a:ext cx="1044253"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Teamwork Tasks</a:t>
            </a:r>
            <a:endParaRPr lang="en-US" sz="800" dirty="0"/>
          </a:p>
        </p:txBody>
      </p:sp>
      <p:sp>
        <p:nvSpPr>
          <p:cNvPr id="24" name="Text 15"/>
          <p:cNvSpPr/>
          <p:nvPr/>
        </p:nvSpPr>
        <p:spPr>
          <a:xfrm>
            <a:off x="674266" y="3198986"/>
            <a:ext cx="4366468" cy="96441"/>
          </a:xfrm>
          <a:prstGeom prst="rect">
            <a:avLst/>
          </a:prstGeom>
          <a:noFill/>
          <a:ln/>
        </p:spPr>
        <p:txBody>
          <a:bodyPr wrap="none" lIns="0" tIns="0" rIns="0" bIns="0" rtlCol="0" anchor="t"/>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Collaborative projects that require different skills and perspectives to succeed.</a:t>
            </a:r>
            <a:endParaRPr lang="en-US" sz="600" dirty="0"/>
          </a:p>
        </p:txBody>
      </p:sp>
      <p:sp>
        <p:nvSpPr>
          <p:cNvPr id="25" name="Shape 16"/>
          <p:cNvSpPr/>
          <p:nvPr/>
        </p:nvSpPr>
        <p:spPr>
          <a:xfrm>
            <a:off x="589955" y="3420740"/>
            <a:ext cx="4535091" cy="699715"/>
          </a:xfrm>
          <a:prstGeom prst="roundRect">
            <a:avLst>
              <a:gd name="adj" fmla="val 4776"/>
            </a:avLst>
          </a:prstGeom>
          <a:solidFill>
            <a:srgbClr val="2F1D63"/>
          </a:solidFill>
          <a:ln w="4763">
            <a:solidFill>
              <a:srgbClr val="48367C"/>
            </a:solidFill>
            <a:prstDash val="solid"/>
          </a:ln>
        </p:spPr>
        <p:txBody>
          <a:bodyPr/>
          <a:lstStyle/>
          <a:p>
            <a:endParaRPr lang="pl-PL"/>
          </a:p>
        </p:txBody>
      </p:sp>
      <p:pic>
        <p:nvPicPr>
          <p:cNvPr id="26" name="Image 7" descr="preencoded.png"/>
          <p:cNvPicPr>
            <a:picLocks noChangeAspect="1"/>
          </p:cNvPicPr>
          <p:nvPr/>
        </p:nvPicPr>
        <p:blipFill>
          <a:blip r:embed="rId10"/>
          <a:stretch>
            <a:fillRect/>
          </a:stretch>
        </p:blipFill>
        <p:spPr>
          <a:xfrm>
            <a:off x="674266" y="3505051"/>
            <a:ext cx="238646" cy="238646"/>
          </a:xfrm>
          <a:prstGeom prst="rect">
            <a:avLst/>
          </a:prstGeom>
        </p:spPr>
      </p:pic>
      <p:pic>
        <p:nvPicPr>
          <p:cNvPr id="27" name="Image 8" descr="preencoded.png"/>
          <p:cNvPicPr>
            <a:picLocks noChangeAspect="1"/>
          </p:cNvPicPr>
          <p:nvPr/>
        </p:nvPicPr>
        <p:blipFill>
          <a:blip r:embed="rId11"/>
          <a:stretch>
            <a:fillRect/>
          </a:stretch>
        </p:blipFill>
        <p:spPr>
          <a:xfrm>
            <a:off x="739899" y="3570610"/>
            <a:ext cx="107379" cy="107379"/>
          </a:xfrm>
          <a:prstGeom prst="rect">
            <a:avLst/>
          </a:prstGeom>
        </p:spPr>
      </p:pic>
      <p:sp>
        <p:nvSpPr>
          <p:cNvPr id="28" name="Text 17"/>
          <p:cNvSpPr/>
          <p:nvPr/>
        </p:nvSpPr>
        <p:spPr>
          <a:xfrm>
            <a:off x="674266" y="3784699"/>
            <a:ext cx="1175519"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Sharing Personal Stories</a:t>
            </a:r>
            <a:endParaRPr lang="en-US" sz="800" dirty="0"/>
          </a:p>
        </p:txBody>
      </p:sp>
      <p:sp>
        <p:nvSpPr>
          <p:cNvPr id="29" name="Text 18"/>
          <p:cNvSpPr/>
          <p:nvPr/>
        </p:nvSpPr>
        <p:spPr>
          <a:xfrm>
            <a:off x="674266" y="3939704"/>
            <a:ext cx="4366468" cy="96441"/>
          </a:xfrm>
          <a:prstGeom prst="rect">
            <a:avLst/>
          </a:prstGeom>
          <a:noFill/>
          <a:ln/>
        </p:spPr>
        <p:txBody>
          <a:bodyPr wrap="none" lIns="0" tIns="0" rIns="0" bIns="0" rtlCol="0" anchor="t"/>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Creating opportunities for members to share their backgrounds and experiences.</a:t>
            </a:r>
            <a:endParaRPr lang="en-US" sz="600" dirty="0"/>
          </a:p>
        </p:txBody>
      </p:sp>
      <p:sp>
        <p:nvSpPr>
          <p:cNvPr id="30" name="Shape 19"/>
          <p:cNvSpPr/>
          <p:nvPr/>
        </p:nvSpPr>
        <p:spPr>
          <a:xfrm>
            <a:off x="589955" y="4161458"/>
            <a:ext cx="4535091" cy="699715"/>
          </a:xfrm>
          <a:prstGeom prst="roundRect">
            <a:avLst>
              <a:gd name="adj" fmla="val 4776"/>
            </a:avLst>
          </a:prstGeom>
          <a:solidFill>
            <a:srgbClr val="2F1D63"/>
          </a:solidFill>
          <a:ln w="4763">
            <a:solidFill>
              <a:srgbClr val="48367C"/>
            </a:solidFill>
            <a:prstDash val="solid"/>
          </a:ln>
        </p:spPr>
        <p:txBody>
          <a:bodyPr/>
          <a:lstStyle/>
          <a:p>
            <a:endParaRPr lang="pl-PL"/>
          </a:p>
        </p:txBody>
      </p:sp>
      <p:pic>
        <p:nvPicPr>
          <p:cNvPr id="31" name="Image 9" descr="preencoded.png"/>
          <p:cNvPicPr>
            <a:picLocks noChangeAspect="1"/>
          </p:cNvPicPr>
          <p:nvPr/>
        </p:nvPicPr>
        <p:blipFill>
          <a:blip r:embed="rId12"/>
          <a:stretch>
            <a:fillRect/>
          </a:stretch>
        </p:blipFill>
        <p:spPr>
          <a:xfrm>
            <a:off x="674266" y="4245769"/>
            <a:ext cx="238646" cy="238646"/>
          </a:xfrm>
          <a:prstGeom prst="rect">
            <a:avLst/>
          </a:prstGeom>
        </p:spPr>
      </p:pic>
      <p:pic>
        <p:nvPicPr>
          <p:cNvPr id="32" name="Image 10" descr="preencoded.png"/>
          <p:cNvPicPr>
            <a:picLocks noChangeAspect="1"/>
          </p:cNvPicPr>
          <p:nvPr/>
        </p:nvPicPr>
        <p:blipFill>
          <a:blip r:embed="rId13"/>
          <a:stretch>
            <a:fillRect/>
          </a:stretch>
        </p:blipFill>
        <p:spPr>
          <a:xfrm>
            <a:off x="739899" y="4311328"/>
            <a:ext cx="107379" cy="107379"/>
          </a:xfrm>
          <a:prstGeom prst="rect">
            <a:avLst/>
          </a:prstGeom>
        </p:spPr>
      </p:pic>
      <p:sp>
        <p:nvSpPr>
          <p:cNvPr id="33" name="Text 20"/>
          <p:cNvSpPr/>
          <p:nvPr/>
        </p:nvSpPr>
        <p:spPr>
          <a:xfrm>
            <a:off x="674266" y="4525417"/>
            <a:ext cx="1180579" cy="130448"/>
          </a:xfrm>
          <a:prstGeom prst="rect">
            <a:avLst/>
          </a:prstGeom>
          <a:noFill/>
          <a:ln/>
        </p:spPr>
        <p:txBody>
          <a:bodyPr wrap="none" lIns="0" tIns="0" rIns="0" bIns="0" rtlCol="0" anchor="t"/>
          <a:lstStyle/>
          <a:p>
            <a:pPr marL="0" indent="0" algn="l">
              <a:lnSpc>
                <a:spcPct val="104000"/>
              </a:lnSpc>
              <a:buNone/>
            </a:pPr>
            <a:r>
              <a:rPr lang="en-US" sz="800" b="1" dirty="0">
                <a:solidFill>
                  <a:srgbClr val="E0D6DE"/>
                </a:solidFill>
                <a:latin typeface="Petrona Bold" pitchFamily="34" charset="0"/>
                <a:ea typeface="Petrona Bold" pitchFamily="34" charset="-122"/>
                <a:cs typeface="Petrona Bold" pitchFamily="34" charset="-120"/>
              </a:rPr>
              <a:t>Learning About Cultures</a:t>
            </a:r>
            <a:endParaRPr lang="en-US" sz="800" dirty="0"/>
          </a:p>
        </p:txBody>
      </p:sp>
      <p:sp>
        <p:nvSpPr>
          <p:cNvPr id="34" name="Text 21"/>
          <p:cNvSpPr/>
          <p:nvPr/>
        </p:nvSpPr>
        <p:spPr>
          <a:xfrm>
            <a:off x="674266" y="4680421"/>
            <a:ext cx="4366468" cy="96441"/>
          </a:xfrm>
          <a:prstGeom prst="rect">
            <a:avLst/>
          </a:prstGeom>
          <a:noFill/>
          <a:ln/>
        </p:spPr>
        <p:txBody>
          <a:bodyPr wrap="none" lIns="0" tIns="0" rIns="0" bIns="0" rtlCol="0" anchor="t"/>
          <a:lstStyle/>
          <a:p>
            <a:pPr marL="0" indent="0" algn="l">
              <a:lnSpc>
                <a:spcPct val="101000"/>
              </a:lnSpc>
              <a:buNone/>
            </a:pPr>
            <a:r>
              <a:rPr lang="en-US" sz="600" dirty="0">
                <a:solidFill>
                  <a:srgbClr val="E0D6DE"/>
                </a:solidFill>
                <a:latin typeface="Inter" pitchFamily="34" charset="0"/>
                <a:ea typeface="Inter" pitchFamily="34" charset="-122"/>
                <a:cs typeface="Inter" pitchFamily="34" charset="-120"/>
              </a:rPr>
              <a:t>Exploring and celebrating the diverse cultural backgrounds within the group.</a:t>
            </a: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0023" y="715268"/>
            <a:ext cx="8178850" cy="506239"/>
          </a:xfrm>
          <a:prstGeom prst="rect">
            <a:avLst/>
          </a:prstGeom>
          <a:noFill/>
          <a:ln/>
        </p:spPr>
        <p:txBody>
          <a:bodyPr wrap="none" lIns="0" tIns="0" rIns="0" bIns="0" rtlCol="0" anchor="t"/>
          <a:lstStyle/>
          <a:p>
            <a:pPr marL="0" indent="0" algn="l">
              <a:lnSpc>
                <a:spcPct val="104000"/>
              </a:lnSpc>
              <a:buNone/>
            </a:pPr>
            <a:r>
              <a:rPr lang="en-US" sz="3150" b="1" dirty="0">
                <a:solidFill>
                  <a:srgbClr val="FF8AAF"/>
                </a:solidFill>
                <a:latin typeface="Petrona Bold" pitchFamily="34" charset="0"/>
                <a:ea typeface="Petrona Bold" pitchFamily="34" charset="-122"/>
                <a:cs typeface="Petrona Bold" pitchFamily="34" charset="-120"/>
              </a:rPr>
              <a:t>Essential Skills for Successful Integration</a:t>
            </a:r>
            <a:endParaRPr lang="en-US" sz="3150" dirty="0"/>
          </a:p>
        </p:txBody>
      </p:sp>
      <p:sp>
        <p:nvSpPr>
          <p:cNvPr id="3" name="Text 1"/>
          <p:cNvSpPr/>
          <p:nvPr/>
        </p:nvSpPr>
        <p:spPr>
          <a:xfrm>
            <a:off x="904131" y="1530102"/>
            <a:ext cx="2025253" cy="253157"/>
          </a:xfrm>
          <a:prstGeom prst="rect">
            <a:avLst/>
          </a:prstGeom>
          <a:noFill/>
          <a:ln/>
        </p:spPr>
        <p:txBody>
          <a:bodyPr wrap="none" lIns="0" tIns="0" rIns="0" bIns="0" rtlCol="0" anchor="t"/>
          <a:lstStyle/>
          <a:p>
            <a:pPr marL="0" indent="0" algn="r">
              <a:lnSpc>
                <a:spcPct val="104000"/>
              </a:lnSpc>
              <a:buNone/>
            </a:pPr>
            <a:r>
              <a:rPr lang="en-US" sz="1550" b="1" dirty="0">
                <a:solidFill>
                  <a:srgbClr val="E0D6DE"/>
                </a:solidFill>
                <a:latin typeface="Petrona Bold" pitchFamily="34" charset="0"/>
                <a:ea typeface="Petrona Bold" pitchFamily="34" charset="-122"/>
                <a:cs typeface="Petrona Bold" pitchFamily="34" charset="-120"/>
              </a:rPr>
              <a:t>Active Listening</a:t>
            </a:r>
            <a:endParaRPr lang="en-US" sz="1550" dirty="0"/>
          </a:p>
        </p:txBody>
      </p:sp>
      <p:sp>
        <p:nvSpPr>
          <p:cNvPr id="4" name="Text 2"/>
          <p:cNvSpPr/>
          <p:nvPr/>
        </p:nvSpPr>
        <p:spPr>
          <a:xfrm>
            <a:off x="540023" y="1875830"/>
            <a:ext cx="2389361" cy="987623"/>
          </a:xfrm>
          <a:prstGeom prst="rect">
            <a:avLst/>
          </a:prstGeom>
          <a:noFill/>
          <a:ln/>
        </p:spPr>
        <p:txBody>
          <a:bodyPr wrap="square" lIns="0" tIns="0" rIns="0" bIns="0" rtlCol="0" anchor="t">
            <a:normAutofit/>
          </a:bodyPr>
          <a:lstStyle/>
          <a:p>
            <a:pPr marL="0" indent="0" algn="r">
              <a:lnSpc>
                <a:spcPct val="133000"/>
              </a:lnSpc>
              <a:buNone/>
            </a:pPr>
            <a:r>
              <a:rPr lang="en-US" sz="1200" dirty="0">
                <a:solidFill>
                  <a:srgbClr val="E0D6DE"/>
                </a:solidFill>
                <a:latin typeface="Inter" pitchFamily="34" charset="0"/>
                <a:ea typeface="Inter" pitchFamily="34" charset="-122"/>
                <a:cs typeface="Inter" pitchFamily="34" charset="-120"/>
              </a:rPr>
              <a:t>Paying full attention to others, understanding their perspectives, and responding thoughtfully to what they share.</a:t>
            </a:r>
            <a:endParaRPr lang="en-US" sz="1200" dirty="0"/>
          </a:p>
        </p:txBody>
      </p:sp>
      <p:pic>
        <p:nvPicPr>
          <p:cNvPr id="5" name="Image 0" descr="preencoded.png"/>
          <p:cNvPicPr>
            <a:picLocks noChangeAspect="1"/>
          </p:cNvPicPr>
          <p:nvPr/>
        </p:nvPicPr>
        <p:blipFill>
          <a:blip r:embed="rId3"/>
          <a:stretch>
            <a:fillRect/>
          </a:stretch>
        </p:blipFill>
        <p:spPr>
          <a:xfrm>
            <a:off x="3160812" y="1567979"/>
            <a:ext cx="2822377" cy="2822377"/>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58059" y="2165226"/>
            <a:ext cx="230832" cy="230832"/>
          </a:xfrm>
          <a:prstGeom prst="rect">
            <a:avLst/>
          </a:prstGeom>
        </p:spPr>
      </p:pic>
      <p:sp>
        <p:nvSpPr>
          <p:cNvPr id="7" name="Text 3"/>
          <p:cNvSpPr/>
          <p:nvPr/>
        </p:nvSpPr>
        <p:spPr>
          <a:xfrm>
            <a:off x="6214616" y="1530102"/>
            <a:ext cx="2025253" cy="253157"/>
          </a:xfrm>
          <a:prstGeom prst="rect">
            <a:avLst/>
          </a:prstGeom>
          <a:noFill/>
          <a:ln/>
        </p:spPr>
        <p:txBody>
          <a:bodyPr wrap="none" lIns="0" tIns="0" rIns="0" bIns="0" rtlCol="0" anchor="t"/>
          <a:lstStyle/>
          <a:p>
            <a:pPr marL="0" indent="0" algn="l">
              <a:lnSpc>
                <a:spcPct val="104000"/>
              </a:lnSpc>
              <a:buNone/>
            </a:pPr>
            <a:r>
              <a:rPr lang="en-US" sz="1550" b="1" dirty="0">
                <a:solidFill>
                  <a:srgbClr val="E0D6DE"/>
                </a:solidFill>
                <a:latin typeface="Petrona Bold" pitchFamily="34" charset="0"/>
                <a:ea typeface="Petrona Bold" pitchFamily="34" charset="-122"/>
                <a:cs typeface="Petrona Bold" pitchFamily="34" charset="-120"/>
              </a:rPr>
              <a:t>Respecting Others</a:t>
            </a:r>
            <a:endParaRPr lang="en-US" sz="1550" dirty="0"/>
          </a:p>
        </p:txBody>
      </p:sp>
      <p:sp>
        <p:nvSpPr>
          <p:cNvPr id="8" name="Text 4"/>
          <p:cNvSpPr/>
          <p:nvPr/>
        </p:nvSpPr>
        <p:spPr>
          <a:xfrm>
            <a:off x="6214616" y="1875830"/>
            <a:ext cx="2389361" cy="987623"/>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E0D6DE"/>
                </a:solidFill>
                <a:latin typeface="Inter" pitchFamily="34" charset="0"/>
                <a:ea typeface="Inter" pitchFamily="34" charset="-122"/>
                <a:cs typeface="Inter" pitchFamily="34" charset="-120"/>
              </a:rPr>
              <a:t>Valuing different opinions, backgrounds, and approaches whilst treating everyone with dignity and consideration.</a:t>
            </a:r>
            <a:endParaRPr lang="en-US" sz="1200" dirty="0"/>
          </a:p>
        </p:txBody>
      </p:sp>
      <p:pic>
        <p:nvPicPr>
          <p:cNvPr id="9" name="Image 2" descr="preencoded.png"/>
          <p:cNvPicPr>
            <a:picLocks noChangeAspect="1"/>
          </p:cNvPicPr>
          <p:nvPr/>
        </p:nvPicPr>
        <p:blipFill>
          <a:blip r:embed="rId5"/>
          <a:stretch>
            <a:fillRect/>
          </a:stretch>
        </p:blipFill>
        <p:spPr>
          <a:xfrm>
            <a:off x="3160812" y="1567979"/>
            <a:ext cx="2822377" cy="2822377"/>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55034" y="2165226"/>
            <a:ext cx="230832" cy="230832"/>
          </a:xfrm>
          <a:prstGeom prst="rect">
            <a:avLst/>
          </a:prstGeom>
        </p:spPr>
      </p:pic>
      <p:sp>
        <p:nvSpPr>
          <p:cNvPr id="11" name="Text 5"/>
          <p:cNvSpPr/>
          <p:nvPr/>
        </p:nvSpPr>
        <p:spPr>
          <a:xfrm>
            <a:off x="6214616" y="3094881"/>
            <a:ext cx="2025253" cy="253157"/>
          </a:xfrm>
          <a:prstGeom prst="rect">
            <a:avLst/>
          </a:prstGeom>
          <a:noFill/>
          <a:ln/>
        </p:spPr>
        <p:txBody>
          <a:bodyPr wrap="none" lIns="0" tIns="0" rIns="0" bIns="0" rtlCol="0" anchor="t"/>
          <a:lstStyle/>
          <a:p>
            <a:pPr marL="0" indent="0" algn="l">
              <a:lnSpc>
                <a:spcPct val="104000"/>
              </a:lnSpc>
              <a:buNone/>
            </a:pPr>
            <a:r>
              <a:rPr lang="en-US" sz="1550" b="1" dirty="0">
                <a:solidFill>
                  <a:srgbClr val="E0D6DE"/>
                </a:solidFill>
                <a:latin typeface="Petrona Bold" pitchFamily="34" charset="0"/>
                <a:ea typeface="Petrona Bold" pitchFamily="34" charset="-122"/>
                <a:cs typeface="Petrona Bold" pitchFamily="34" charset="-120"/>
              </a:rPr>
              <a:t>Helping Each Other</a:t>
            </a:r>
            <a:endParaRPr lang="en-US" sz="1550" dirty="0"/>
          </a:p>
        </p:txBody>
      </p:sp>
      <p:sp>
        <p:nvSpPr>
          <p:cNvPr id="12" name="Text 6"/>
          <p:cNvSpPr/>
          <p:nvPr/>
        </p:nvSpPr>
        <p:spPr>
          <a:xfrm>
            <a:off x="6214616" y="3440609"/>
            <a:ext cx="2389361" cy="987623"/>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E0D6DE"/>
                </a:solidFill>
                <a:latin typeface="Inter" pitchFamily="34" charset="0"/>
                <a:ea typeface="Inter" pitchFamily="34" charset="-122"/>
                <a:cs typeface="Inter" pitchFamily="34" charset="-120"/>
              </a:rPr>
              <a:t>Offering support, sharing knowledge, and being willing to assist group members when they need help.</a:t>
            </a:r>
            <a:endParaRPr lang="en-US" sz="1200" dirty="0"/>
          </a:p>
        </p:txBody>
      </p:sp>
      <p:pic>
        <p:nvPicPr>
          <p:cNvPr id="13" name="Image 4" descr="preencoded.png"/>
          <p:cNvPicPr>
            <a:picLocks noChangeAspect="1"/>
          </p:cNvPicPr>
          <p:nvPr/>
        </p:nvPicPr>
        <p:blipFill>
          <a:blip r:embed="rId7"/>
          <a:stretch>
            <a:fillRect/>
          </a:stretch>
        </p:blipFill>
        <p:spPr>
          <a:xfrm>
            <a:off x="3160812" y="1567979"/>
            <a:ext cx="2822377" cy="2822377"/>
          </a:xfrm>
          <a:prstGeom prst="rect">
            <a:avLst/>
          </a:prstGeom>
        </p:spPr>
      </p:pic>
      <p:sp>
        <p:nvSpPr>
          <p:cNvPr id="14" name="Text 7"/>
          <p:cNvSpPr/>
          <p:nvPr/>
        </p:nvSpPr>
        <p:spPr>
          <a:xfrm>
            <a:off x="715045" y="3094881"/>
            <a:ext cx="2214339" cy="253157"/>
          </a:xfrm>
          <a:prstGeom prst="rect">
            <a:avLst/>
          </a:prstGeom>
          <a:noFill/>
          <a:ln/>
        </p:spPr>
        <p:txBody>
          <a:bodyPr wrap="none" lIns="0" tIns="0" rIns="0" bIns="0" rtlCol="0" anchor="t"/>
          <a:lstStyle/>
          <a:p>
            <a:pPr marL="0" indent="0" algn="r">
              <a:lnSpc>
                <a:spcPct val="104000"/>
              </a:lnSpc>
              <a:buNone/>
            </a:pPr>
            <a:r>
              <a:rPr lang="en-US" sz="1550" b="1" dirty="0">
                <a:solidFill>
                  <a:srgbClr val="E0D6DE"/>
                </a:solidFill>
                <a:latin typeface="Petrona Bold" pitchFamily="34" charset="0"/>
                <a:ea typeface="Petrona Bold" pitchFamily="34" charset="-122"/>
                <a:cs typeface="Petrona Bold" pitchFamily="34" charset="-120"/>
              </a:rPr>
              <a:t>Communicating Clearly</a:t>
            </a:r>
            <a:endParaRPr lang="en-US" sz="1550" dirty="0"/>
          </a:p>
        </p:txBody>
      </p:sp>
      <p:sp>
        <p:nvSpPr>
          <p:cNvPr id="15" name="Text 8"/>
          <p:cNvSpPr/>
          <p:nvPr/>
        </p:nvSpPr>
        <p:spPr>
          <a:xfrm>
            <a:off x="540023" y="3440609"/>
            <a:ext cx="2389361" cy="987623"/>
          </a:xfrm>
          <a:prstGeom prst="rect">
            <a:avLst/>
          </a:prstGeom>
          <a:noFill/>
          <a:ln/>
        </p:spPr>
        <p:txBody>
          <a:bodyPr wrap="square" lIns="0" tIns="0" rIns="0" bIns="0" rtlCol="0" anchor="t">
            <a:normAutofit/>
          </a:bodyPr>
          <a:lstStyle/>
          <a:p>
            <a:pPr marL="0" indent="0" algn="r">
              <a:lnSpc>
                <a:spcPct val="133000"/>
              </a:lnSpc>
              <a:buNone/>
            </a:pPr>
            <a:r>
              <a:rPr lang="en-US" sz="1200" dirty="0">
                <a:solidFill>
                  <a:srgbClr val="E0D6DE"/>
                </a:solidFill>
                <a:latin typeface="Inter" pitchFamily="34" charset="0"/>
                <a:ea typeface="Inter" pitchFamily="34" charset="-122"/>
                <a:cs typeface="Inter" pitchFamily="34" charset="-120"/>
              </a:rPr>
              <a:t>Expressing ideas effectively, asking questions when unsure, and ensuring messages are understood by all.</a:t>
            </a:r>
            <a:endParaRPr lang="en-US" sz="1200" dirty="0"/>
          </a:p>
        </p:txBody>
      </p:sp>
      <p:pic>
        <p:nvPicPr>
          <p:cNvPr id="16" name="Image 5" descr="preencoded.png"/>
          <p:cNvPicPr>
            <a:picLocks noChangeAspect="1"/>
          </p:cNvPicPr>
          <p:nvPr/>
        </p:nvPicPr>
        <p:blipFill>
          <a:blip r:embed="rId8"/>
          <a:stretch>
            <a:fillRect/>
          </a:stretch>
        </p:blipFill>
        <p:spPr>
          <a:xfrm>
            <a:off x="3160812" y="1567979"/>
            <a:ext cx="2822377" cy="2822377"/>
          </a:xfrm>
          <a:prstGeom prst="rect">
            <a:avLst/>
          </a:prstGeom>
        </p:spPr>
      </p:pic>
      <p:pic>
        <p:nvPicPr>
          <p:cNvPr id="17"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758059" y="3562201"/>
            <a:ext cx="230832" cy="2308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411188" y="304949"/>
            <a:ext cx="4831482" cy="363885"/>
          </a:xfrm>
          <a:prstGeom prst="rect">
            <a:avLst/>
          </a:prstGeom>
          <a:noFill/>
          <a:ln/>
        </p:spPr>
        <p:txBody>
          <a:bodyPr wrap="none" lIns="0" tIns="0" rIns="0" bIns="0" rtlCol="0" anchor="t"/>
          <a:lstStyle/>
          <a:p>
            <a:pPr marL="0" indent="0" algn="l">
              <a:lnSpc>
                <a:spcPct val="104000"/>
              </a:lnSpc>
              <a:buNone/>
            </a:pPr>
            <a:r>
              <a:rPr lang="en-US" sz="2250" b="1" dirty="0">
                <a:solidFill>
                  <a:srgbClr val="FF8AAF"/>
                </a:solidFill>
                <a:latin typeface="Petrona Bold" pitchFamily="34" charset="0"/>
                <a:ea typeface="Petrona Bold" pitchFamily="34" charset="-122"/>
                <a:cs typeface="Petrona Bold" pitchFamily="34" charset="-120"/>
              </a:rPr>
              <a:t>The Rewards of Good Integration</a:t>
            </a:r>
            <a:endParaRPr lang="en-US" sz="2250" dirty="0"/>
          </a:p>
        </p:txBody>
      </p:sp>
      <p:sp>
        <p:nvSpPr>
          <p:cNvPr id="3" name="Text 1"/>
          <p:cNvSpPr/>
          <p:nvPr/>
        </p:nvSpPr>
        <p:spPr>
          <a:xfrm>
            <a:off x="1411188" y="883667"/>
            <a:ext cx="1505620" cy="365968"/>
          </a:xfrm>
          <a:prstGeom prst="rect">
            <a:avLst/>
          </a:prstGeom>
          <a:noFill/>
          <a:ln/>
        </p:spPr>
        <p:txBody>
          <a:bodyPr wrap="none" lIns="0" tIns="0" rIns="0" bIns="0" rtlCol="0" anchor="t"/>
          <a:lstStyle/>
          <a:p>
            <a:pPr marL="0" indent="0" algn="ctr">
              <a:lnSpc>
                <a:spcPct val="83000"/>
              </a:lnSpc>
              <a:buNone/>
            </a:pPr>
            <a:r>
              <a:rPr lang="en-US" sz="2850" b="1" dirty="0">
                <a:solidFill>
                  <a:srgbClr val="E0D6DE"/>
                </a:solidFill>
                <a:latin typeface="Petrona Bold" pitchFamily="34" charset="0"/>
                <a:ea typeface="Petrona Bold" pitchFamily="34" charset="-122"/>
                <a:cs typeface="Petrona Bold" pitchFamily="34" charset="-120"/>
              </a:rPr>
              <a:t>100%</a:t>
            </a:r>
            <a:endParaRPr lang="en-US" sz="2850" dirty="0"/>
          </a:p>
        </p:txBody>
      </p:sp>
      <p:sp>
        <p:nvSpPr>
          <p:cNvPr id="4" name="Text 2"/>
          <p:cNvSpPr/>
          <p:nvPr/>
        </p:nvSpPr>
        <p:spPr>
          <a:xfrm>
            <a:off x="1436191" y="1364828"/>
            <a:ext cx="1455613" cy="181942"/>
          </a:xfrm>
          <a:prstGeom prst="rect">
            <a:avLst/>
          </a:prstGeom>
          <a:noFill/>
          <a:ln/>
        </p:spPr>
        <p:txBody>
          <a:bodyPr wrap="none" lIns="0" tIns="0" rIns="0" bIns="0" rtlCol="0" anchor="t"/>
          <a:lstStyle/>
          <a:p>
            <a:pPr marL="0" indent="0" algn="ctr">
              <a:lnSpc>
                <a:spcPct val="104000"/>
              </a:lnSpc>
              <a:buNone/>
            </a:pPr>
            <a:r>
              <a:rPr lang="en-US" sz="1100" b="1" dirty="0">
                <a:solidFill>
                  <a:srgbClr val="E0D6DE"/>
                </a:solidFill>
                <a:latin typeface="Petrona Bold" pitchFamily="34" charset="0"/>
                <a:ea typeface="Petrona Bold" pitchFamily="34" charset="-122"/>
                <a:cs typeface="Petrona Bold" pitchFamily="34" charset="-120"/>
              </a:rPr>
              <a:t>More Friends</a:t>
            </a:r>
            <a:endParaRPr lang="en-US" sz="1100" dirty="0"/>
          </a:p>
        </p:txBody>
      </p:sp>
      <p:sp>
        <p:nvSpPr>
          <p:cNvPr id="5" name="Text 3"/>
          <p:cNvSpPr/>
          <p:nvPr/>
        </p:nvSpPr>
        <p:spPr>
          <a:xfrm>
            <a:off x="1411188" y="1594545"/>
            <a:ext cx="1505620" cy="609600"/>
          </a:xfrm>
          <a:prstGeom prst="rect">
            <a:avLst/>
          </a:prstGeom>
          <a:noFill/>
          <a:ln/>
        </p:spPr>
        <p:txBody>
          <a:bodyPr wrap="square" lIns="0" tIns="0" rIns="0" bIns="0" rtlCol="0" anchor="t">
            <a:normAutofit/>
          </a:bodyPr>
          <a:lstStyle/>
          <a:p>
            <a:pPr marL="0" indent="0" algn="ctr">
              <a:lnSpc>
                <a:spcPct val="115000"/>
              </a:lnSpc>
              <a:buNone/>
            </a:pPr>
            <a:r>
              <a:rPr lang="en-US" sz="850" dirty="0">
                <a:solidFill>
                  <a:srgbClr val="E0D6DE"/>
                </a:solidFill>
                <a:latin typeface="Inter" pitchFamily="34" charset="0"/>
                <a:ea typeface="Inter" pitchFamily="34" charset="-122"/>
                <a:cs typeface="Inter" pitchFamily="34" charset="-120"/>
              </a:rPr>
              <a:t>Integration creates lasting friendships that extend beyond the programme duration.</a:t>
            </a:r>
            <a:endParaRPr lang="en-US" sz="850" dirty="0"/>
          </a:p>
        </p:txBody>
      </p:sp>
      <p:sp>
        <p:nvSpPr>
          <p:cNvPr id="6" name="Text 4"/>
          <p:cNvSpPr/>
          <p:nvPr/>
        </p:nvSpPr>
        <p:spPr>
          <a:xfrm>
            <a:off x="3016448" y="883667"/>
            <a:ext cx="1505694" cy="365968"/>
          </a:xfrm>
          <a:prstGeom prst="rect">
            <a:avLst/>
          </a:prstGeom>
          <a:noFill/>
          <a:ln/>
        </p:spPr>
        <p:txBody>
          <a:bodyPr wrap="none" lIns="0" tIns="0" rIns="0" bIns="0" rtlCol="0" anchor="t"/>
          <a:lstStyle/>
          <a:p>
            <a:pPr marL="0" indent="0" algn="ctr">
              <a:lnSpc>
                <a:spcPct val="83000"/>
              </a:lnSpc>
              <a:buNone/>
            </a:pPr>
            <a:r>
              <a:rPr lang="en-US" sz="2850" b="1" dirty="0">
                <a:solidFill>
                  <a:srgbClr val="E0D6DE"/>
                </a:solidFill>
                <a:latin typeface="Petrona Bold" pitchFamily="34" charset="0"/>
                <a:ea typeface="Petrona Bold" pitchFamily="34" charset="-122"/>
                <a:cs typeface="Petrona Bold" pitchFamily="34" charset="-120"/>
              </a:rPr>
              <a:t>2x</a:t>
            </a:r>
            <a:endParaRPr lang="en-US" sz="2850" dirty="0"/>
          </a:p>
        </p:txBody>
      </p:sp>
      <p:sp>
        <p:nvSpPr>
          <p:cNvPr id="7" name="Text 5"/>
          <p:cNvSpPr/>
          <p:nvPr/>
        </p:nvSpPr>
        <p:spPr>
          <a:xfrm>
            <a:off x="3041452" y="1364828"/>
            <a:ext cx="1455613" cy="181942"/>
          </a:xfrm>
          <a:prstGeom prst="rect">
            <a:avLst/>
          </a:prstGeom>
          <a:noFill/>
          <a:ln/>
        </p:spPr>
        <p:txBody>
          <a:bodyPr wrap="none" lIns="0" tIns="0" rIns="0" bIns="0" rtlCol="0" anchor="t"/>
          <a:lstStyle/>
          <a:p>
            <a:pPr marL="0" indent="0" algn="ctr">
              <a:lnSpc>
                <a:spcPct val="104000"/>
              </a:lnSpc>
              <a:buNone/>
            </a:pPr>
            <a:r>
              <a:rPr lang="en-US" sz="1100" b="1" dirty="0">
                <a:solidFill>
                  <a:srgbClr val="E0D6DE"/>
                </a:solidFill>
                <a:latin typeface="Petrona Bold" pitchFamily="34" charset="0"/>
                <a:ea typeface="Petrona Bold" pitchFamily="34" charset="-122"/>
                <a:cs typeface="Petrona Bold" pitchFamily="34" charset="-120"/>
              </a:rPr>
              <a:t>Better Teamwork</a:t>
            </a:r>
            <a:endParaRPr lang="en-US" sz="1100" dirty="0"/>
          </a:p>
        </p:txBody>
      </p:sp>
      <p:sp>
        <p:nvSpPr>
          <p:cNvPr id="8" name="Text 6"/>
          <p:cNvSpPr/>
          <p:nvPr/>
        </p:nvSpPr>
        <p:spPr>
          <a:xfrm>
            <a:off x="3016448" y="1594545"/>
            <a:ext cx="1505694" cy="609600"/>
          </a:xfrm>
          <a:prstGeom prst="rect">
            <a:avLst/>
          </a:prstGeom>
          <a:noFill/>
          <a:ln/>
        </p:spPr>
        <p:txBody>
          <a:bodyPr wrap="square" lIns="0" tIns="0" rIns="0" bIns="0" rtlCol="0" anchor="t">
            <a:normAutofit/>
          </a:bodyPr>
          <a:lstStyle/>
          <a:p>
            <a:pPr marL="0" indent="0" algn="ctr">
              <a:lnSpc>
                <a:spcPct val="115000"/>
              </a:lnSpc>
              <a:buNone/>
            </a:pPr>
            <a:r>
              <a:rPr lang="en-US" sz="850" dirty="0">
                <a:solidFill>
                  <a:srgbClr val="E0D6DE"/>
                </a:solidFill>
                <a:latin typeface="Inter" pitchFamily="34" charset="0"/>
                <a:ea typeface="Inter" pitchFamily="34" charset="-122"/>
                <a:cs typeface="Inter" pitchFamily="34" charset="-120"/>
              </a:rPr>
              <a:t>Well-integrated groups achieve twice as much through effective collaboration.</a:t>
            </a:r>
            <a:endParaRPr lang="en-US" sz="850" dirty="0"/>
          </a:p>
        </p:txBody>
      </p:sp>
      <p:sp>
        <p:nvSpPr>
          <p:cNvPr id="9" name="Text 7"/>
          <p:cNvSpPr/>
          <p:nvPr/>
        </p:nvSpPr>
        <p:spPr>
          <a:xfrm>
            <a:off x="4621783" y="883667"/>
            <a:ext cx="1505694" cy="365968"/>
          </a:xfrm>
          <a:prstGeom prst="rect">
            <a:avLst/>
          </a:prstGeom>
          <a:noFill/>
          <a:ln/>
        </p:spPr>
        <p:txBody>
          <a:bodyPr wrap="none" lIns="0" tIns="0" rIns="0" bIns="0" rtlCol="0" anchor="t"/>
          <a:lstStyle/>
          <a:p>
            <a:pPr marL="0" indent="0" algn="ctr">
              <a:lnSpc>
                <a:spcPct val="83000"/>
              </a:lnSpc>
              <a:buNone/>
            </a:pPr>
            <a:r>
              <a:rPr lang="en-US" sz="2850" b="1" dirty="0">
                <a:solidFill>
                  <a:srgbClr val="E0D6DE"/>
                </a:solidFill>
                <a:latin typeface="Petrona Bold" pitchFamily="34" charset="0"/>
                <a:ea typeface="Petrona Bold" pitchFamily="34" charset="-122"/>
                <a:cs typeface="Petrona Bold" pitchFamily="34" charset="-120"/>
              </a:rPr>
              <a:t>95%</a:t>
            </a:r>
            <a:endParaRPr lang="en-US" sz="2850" dirty="0"/>
          </a:p>
        </p:txBody>
      </p:sp>
      <p:sp>
        <p:nvSpPr>
          <p:cNvPr id="10" name="Text 8"/>
          <p:cNvSpPr/>
          <p:nvPr/>
        </p:nvSpPr>
        <p:spPr>
          <a:xfrm>
            <a:off x="4646786" y="1364828"/>
            <a:ext cx="1455613" cy="181942"/>
          </a:xfrm>
          <a:prstGeom prst="rect">
            <a:avLst/>
          </a:prstGeom>
          <a:noFill/>
          <a:ln/>
        </p:spPr>
        <p:txBody>
          <a:bodyPr wrap="none" lIns="0" tIns="0" rIns="0" bIns="0" rtlCol="0" anchor="t"/>
          <a:lstStyle/>
          <a:p>
            <a:pPr marL="0" indent="0" algn="ctr">
              <a:lnSpc>
                <a:spcPct val="104000"/>
              </a:lnSpc>
              <a:buNone/>
            </a:pPr>
            <a:r>
              <a:rPr lang="en-US" sz="1100" b="1" dirty="0">
                <a:solidFill>
                  <a:srgbClr val="E0D6DE"/>
                </a:solidFill>
                <a:latin typeface="Petrona Bold" pitchFamily="34" charset="0"/>
                <a:ea typeface="Petrona Bold" pitchFamily="34" charset="-122"/>
                <a:cs typeface="Petrona Bold" pitchFamily="34" charset="-120"/>
              </a:rPr>
              <a:t>Enhanced Learning</a:t>
            </a:r>
            <a:endParaRPr lang="en-US" sz="1100" dirty="0"/>
          </a:p>
        </p:txBody>
      </p:sp>
      <p:sp>
        <p:nvSpPr>
          <p:cNvPr id="11" name="Text 9"/>
          <p:cNvSpPr/>
          <p:nvPr/>
        </p:nvSpPr>
        <p:spPr>
          <a:xfrm>
            <a:off x="4621783" y="1594545"/>
            <a:ext cx="1505694" cy="457200"/>
          </a:xfrm>
          <a:prstGeom prst="rect">
            <a:avLst/>
          </a:prstGeom>
          <a:noFill/>
          <a:ln/>
        </p:spPr>
        <p:txBody>
          <a:bodyPr wrap="square" lIns="0" tIns="0" rIns="0" bIns="0" rtlCol="0" anchor="t">
            <a:normAutofit/>
          </a:bodyPr>
          <a:lstStyle/>
          <a:p>
            <a:pPr marL="0" indent="0" algn="ctr">
              <a:lnSpc>
                <a:spcPct val="115000"/>
              </a:lnSpc>
              <a:buNone/>
            </a:pPr>
            <a:r>
              <a:rPr lang="en-US" sz="850" dirty="0">
                <a:solidFill>
                  <a:srgbClr val="E0D6DE"/>
                </a:solidFill>
                <a:latin typeface="Inter" pitchFamily="34" charset="0"/>
                <a:ea typeface="Inter" pitchFamily="34" charset="-122"/>
                <a:cs typeface="Inter" pitchFamily="34" charset="-120"/>
              </a:rPr>
              <a:t>Students report significantly better learning experiences in integrated environments.</a:t>
            </a:r>
            <a:endParaRPr lang="en-US" sz="850" dirty="0"/>
          </a:p>
        </p:txBody>
      </p:sp>
      <p:sp>
        <p:nvSpPr>
          <p:cNvPr id="12" name="Text 10"/>
          <p:cNvSpPr/>
          <p:nvPr/>
        </p:nvSpPr>
        <p:spPr>
          <a:xfrm>
            <a:off x="6227118" y="883667"/>
            <a:ext cx="1505694" cy="365968"/>
          </a:xfrm>
          <a:prstGeom prst="rect">
            <a:avLst/>
          </a:prstGeom>
          <a:noFill/>
          <a:ln/>
        </p:spPr>
        <p:txBody>
          <a:bodyPr wrap="none" lIns="0" tIns="0" rIns="0" bIns="0" rtlCol="0" anchor="t"/>
          <a:lstStyle/>
          <a:p>
            <a:pPr marL="0" indent="0" algn="ctr">
              <a:lnSpc>
                <a:spcPct val="83000"/>
              </a:lnSpc>
              <a:buNone/>
            </a:pPr>
            <a:r>
              <a:rPr lang="en-US" sz="2850" b="1" dirty="0">
                <a:solidFill>
                  <a:srgbClr val="E0D6DE"/>
                </a:solidFill>
                <a:latin typeface="Petrona Bold" pitchFamily="34" charset="0"/>
                <a:ea typeface="Petrona Bold" pitchFamily="34" charset="-122"/>
                <a:cs typeface="Petrona Bold" pitchFamily="34" charset="-120"/>
              </a:rPr>
              <a:t>∞</a:t>
            </a:r>
            <a:endParaRPr lang="en-US" sz="2850" dirty="0"/>
          </a:p>
        </p:txBody>
      </p:sp>
      <p:sp>
        <p:nvSpPr>
          <p:cNvPr id="13" name="Text 11"/>
          <p:cNvSpPr/>
          <p:nvPr/>
        </p:nvSpPr>
        <p:spPr>
          <a:xfrm>
            <a:off x="6252121" y="1364828"/>
            <a:ext cx="1455613" cy="181942"/>
          </a:xfrm>
          <a:prstGeom prst="rect">
            <a:avLst/>
          </a:prstGeom>
          <a:noFill/>
          <a:ln/>
        </p:spPr>
        <p:txBody>
          <a:bodyPr wrap="none" lIns="0" tIns="0" rIns="0" bIns="0" rtlCol="0" anchor="t"/>
          <a:lstStyle/>
          <a:p>
            <a:pPr marL="0" indent="0" algn="ctr">
              <a:lnSpc>
                <a:spcPct val="104000"/>
              </a:lnSpc>
              <a:buNone/>
            </a:pPr>
            <a:r>
              <a:rPr lang="en-US" sz="1100" b="1" dirty="0">
                <a:solidFill>
                  <a:srgbClr val="E0D6DE"/>
                </a:solidFill>
                <a:latin typeface="Petrona Bold" pitchFamily="34" charset="0"/>
                <a:ea typeface="Petrona Bold" pitchFamily="34" charset="-122"/>
                <a:cs typeface="Petrona Bold" pitchFamily="34" charset="-120"/>
              </a:rPr>
              <a:t>Fun and Support</a:t>
            </a:r>
            <a:endParaRPr lang="en-US" sz="1100" dirty="0"/>
          </a:p>
        </p:txBody>
      </p:sp>
      <p:sp>
        <p:nvSpPr>
          <p:cNvPr id="14" name="Text 12"/>
          <p:cNvSpPr/>
          <p:nvPr/>
        </p:nvSpPr>
        <p:spPr>
          <a:xfrm>
            <a:off x="6227118" y="1594545"/>
            <a:ext cx="1505694" cy="609600"/>
          </a:xfrm>
          <a:prstGeom prst="rect">
            <a:avLst/>
          </a:prstGeom>
          <a:noFill/>
          <a:ln/>
        </p:spPr>
        <p:txBody>
          <a:bodyPr wrap="square" lIns="0" tIns="0" rIns="0" bIns="0" rtlCol="0" anchor="t">
            <a:normAutofit/>
          </a:bodyPr>
          <a:lstStyle/>
          <a:p>
            <a:pPr marL="0" indent="0" algn="ctr">
              <a:lnSpc>
                <a:spcPct val="115000"/>
              </a:lnSpc>
              <a:buNone/>
            </a:pPr>
            <a:r>
              <a:rPr lang="en-US" sz="850" dirty="0">
                <a:solidFill>
                  <a:srgbClr val="E0D6DE"/>
                </a:solidFill>
                <a:latin typeface="Inter" pitchFamily="34" charset="0"/>
                <a:ea typeface="Inter" pitchFamily="34" charset="-122"/>
                <a:cs typeface="Inter" pitchFamily="34" charset="-120"/>
              </a:rPr>
              <a:t>The joy and mutual support in integrated groups creates unlimited positive experiences.</a:t>
            </a:r>
            <a:endParaRPr lang="en-US" sz="850" dirty="0"/>
          </a:p>
        </p:txBody>
      </p:sp>
      <p:pic>
        <p:nvPicPr>
          <p:cNvPr id="15" name="Image 0" descr="preencoded.png"/>
          <p:cNvPicPr>
            <a:picLocks noChangeAspect="1"/>
          </p:cNvPicPr>
          <p:nvPr/>
        </p:nvPicPr>
        <p:blipFill>
          <a:blip r:embed="rId3"/>
          <a:stretch>
            <a:fillRect/>
          </a:stretch>
        </p:blipFill>
        <p:spPr>
          <a:xfrm>
            <a:off x="1411188" y="2383482"/>
            <a:ext cx="2366293" cy="2366293"/>
          </a:xfrm>
          <a:prstGeom prst="rect">
            <a:avLst/>
          </a:prstGeom>
        </p:spPr>
      </p:pic>
      <p:sp>
        <p:nvSpPr>
          <p:cNvPr id="16" name="Text 13"/>
          <p:cNvSpPr/>
          <p:nvPr/>
        </p:nvSpPr>
        <p:spPr>
          <a:xfrm>
            <a:off x="4052813" y="2373511"/>
            <a:ext cx="2203921" cy="218256"/>
          </a:xfrm>
          <a:prstGeom prst="rect">
            <a:avLst/>
          </a:prstGeom>
          <a:noFill/>
          <a:ln/>
        </p:spPr>
        <p:txBody>
          <a:bodyPr wrap="none" lIns="0" tIns="0" rIns="0" bIns="0" rtlCol="0" anchor="t"/>
          <a:lstStyle/>
          <a:p>
            <a:pPr marL="0" indent="0" algn="l">
              <a:lnSpc>
                <a:spcPct val="104000"/>
              </a:lnSpc>
              <a:buNone/>
            </a:pPr>
            <a:r>
              <a:rPr lang="en-US" sz="1350" b="1" dirty="0">
                <a:solidFill>
                  <a:srgbClr val="FF8AAF"/>
                </a:solidFill>
                <a:latin typeface="Petrona Bold" pitchFamily="34" charset="0"/>
                <a:ea typeface="Petrona Bold" pitchFamily="34" charset="-122"/>
                <a:cs typeface="Petrona Bold" pitchFamily="34" charset="-120"/>
              </a:rPr>
              <a:t>Long-term Benefits</a:t>
            </a:r>
            <a:endParaRPr lang="en-US" sz="1350" dirty="0"/>
          </a:p>
        </p:txBody>
      </p:sp>
      <p:sp>
        <p:nvSpPr>
          <p:cNvPr id="17" name="Text 14"/>
          <p:cNvSpPr/>
          <p:nvPr/>
        </p:nvSpPr>
        <p:spPr>
          <a:xfrm>
            <a:off x="4052813" y="2671465"/>
            <a:ext cx="3684687" cy="304800"/>
          </a:xfrm>
          <a:prstGeom prst="rect">
            <a:avLst/>
          </a:prstGeom>
          <a:noFill/>
          <a:ln/>
        </p:spPr>
        <p:txBody>
          <a:bodyPr wrap="square" lIns="0" tIns="0" rIns="0" bIns="0" rtlCol="0" anchor="t">
            <a:normAutofit/>
          </a:bodyPr>
          <a:lstStyle/>
          <a:p>
            <a:pPr marL="0" indent="0" algn="l">
              <a:lnSpc>
                <a:spcPct val="115000"/>
              </a:lnSpc>
              <a:buNone/>
            </a:pPr>
            <a:r>
              <a:rPr lang="en-US" sz="850" dirty="0">
                <a:solidFill>
                  <a:srgbClr val="E0D6DE"/>
                </a:solidFill>
                <a:latin typeface="Inter" pitchFamily="34" charset="0"/>
                <a:ea typeface="Inter" pitchFamily="34" charset="-122"/>
                <a:cs typeface="Inter" pitchFamily="34" charset="-120"/>
              </a:rPr>
              <a:t>Good integration doesn't just improve the immediate experience - it creates lasting benefits that extend far beyond the programme:</a:t>
            </a:r>
            <a:endParaRPr lang="en-US" sz="850" dirty="0"/>
          </a:p>
        </p:txBody>
      </p:sp>
      <p:sp>
        <p:nvSpPr>
          <p:cNvPr id="18" name="Text 15"/>
          <p:cNvSpPr/>
          <p:nvPr/>
        </p:nvSpPr>
        <p:spPr>
          <a:xfrm>
            <a:off x="4052813" y="3048000"/>
            <a:ext cx="3684687" cy="873323"/>
          </a:xfrm>
          <a:prstGeom prst="rect">
            <a:avLst/>
          </a:prstGeom>
          <a:noFill/>
          <a:ln/>
        </p:spPr>
        <p:txBody>
          <a:bodyPr wrap="square" lIns="0" tIns="0" rIns="0" bIns="0" rtlCol="0" anchor="t">
            <a:normAutofit/>
          </a:bodyPr>
          <a:lstStyle/>
          <a:p>
            <a:pPr marL="342900" indent="-342900" algn="l">
              <a:lnSpc>
                <a:spcPct val="115000"/>
              </a:lnSpc>
              <a:buSzPct val="100000"/>
              <a:buChar char="•"/>
            </a:pPr>
            <a:r>
              <a:rPr lang="en-US" sz="850" dirty="0">
                <a:solidFill>
                  <a:srgbClr val="E0D6DE"/>
                </a:solidFill>
                <a:latin typeface="Inter" pitchFamily="34" charset="0"/>
                <a:ea typeface="Inter" pitchFamily="34" charset="-122"/>
                <a:cs typeface="Inter" pitchFamily="34" charset="-120"/>
              </a:rPr>
              <a:t>Improved intercultural competence</a:t>
            </a:r>
            <a:endParaRPr lang="en-US" sz="850" dirty="0"/>
          </a:p>
          <a:p>
            <a:pPr marL="342900" indent="-342900" algn="l">
              <a:lnSpc>
                <a:spcPct val="115000"/>
              </a:lnSpc>
              <a:buSzPct val="100000"/>
              <a:buChar char="•"/>
            </a:pPr>
            <a:r>
              <a:rPr lang="en-US" sz="850" dirty="0">
                <a:solidFill>
                  <a:srgbClr val="E0D6DE"/>
                </a:solidFill>
                <a:latin typeface="Inter" pitchFamily="34" charset="0"/>
                <a:ea typeface="Inter" pitchFamily="34" charset="-122"/>
                <a:cs typeface="Inter" pitchFamily="34" charset="-120"/>
              </a:rPr>
              <a:t>Enhanced language skills</a:t>
            </a:r>
            <a:endParaRPr lang="en-US" sz="850" dirty="0"/>
          </a:p>
          <a:p>
            <a:pPr marL="342900" indent="-342900" algn="l">
              <a:lnSpc>
                <a:spcPct val="115000"/>
              </a:lnSpc>
              <a:buSzPct val="100000"/>
              <a:buChar char="•"/>
            </a:pPr>
            <a:r>
              <a:rPr lang="en-US" sz="850" dirty="0">
                <a:solidFill>
                  <a:srgbClr val="E0D6DE"/>
                </a:solidFill>
                <a:latin typeface="Inter" pitchFamily="34" charset="0"/>
                <a:ea typeface="Inter" pitchFamily="34" charset="-122"/>
                <a:cs typeface="Inter" pitchFamily="34" charset="-120"/>
              </a:rPr>
              <a:t>Greater confidence in diverse settings</a:t>
            </a:r>
            <a:endParaRPr lang="en-US" sz="850" dirty="0"/>
          </a:p>
          <a:p>
            <a:pPr marL="342900" indent="-342900" algn="l">
              <a:lnSpc>
                <a:spcPct val="115000"/>
              </a:lnSpc>
              <a:buSzPct val="100000"/>
              <a:buChar char="•"/>
            </a:pPr>
            <a:r>
              <a:rPr lang="en-US" sz="850" dirty="0">
                <a:solidFill>
                  <a:srgbClr val="E0D6DE"/>
                </a:solidFill>
                <a:latin typeface="Inter" pitchFamily="34" charset="0"/>
                <a:ea typeface="Inter" pitchFamily="34" charset="-122"/>
                <a:cs typeface="Inter" pitchFamily="34" charset="-120"/>
              </a:rPr>
              <a:t>Valuable international network</a:t>
            </a:r>
            <a:endParaRPr lang="en-US" sz="850" dirty="0"/>
          </a:p>
          <a:p>
            <a:pPr marL="342900" indent="-342900" algn="l">
              <a:lnSpc>
                <a:spcPct val="115000"/>
              </a:lnSpc>
              <a:buSzPct val="100000"/>
              <a:buChar char="•"/>
            </a:pPr>
            <a:r>
              <a:rPr lang="en-US" sz="850" dirty="0">
                <a:solidFill>
                  <a:srgbClr val="E0D6DE"/>
                </a:solidFill>
                <a:latin typeface="Inter" pitchFamily="34" charset="0"/>
                <a:ea typeface="Inter" pitchFamily="34" charset="-122"/>
                <a:cs typeface="Inter" pitchFamily="34" charset="-120"/>
              </a:rPr>
              <a:t>Personal growth and self-awareness</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758059" y="310753"/>
            <a:ext cx="4129236" cy="308521"/>
          </a:xfrm>
          <a:prstGeom prst="rect">
            <a:avLst/>
          </a:prstGeom>
          <a:noFill/>
          <a:ln/>
        </p:spPr>
        <p:txBody>
          <a:bodyPr wrap="none" lIns="0" tIns="0" rIns="0" bIns="0" rtlCol="0" anchor="t"/>
          <a:lstStyle/>
          <a:p>
            <a:pPr marL="0" indent="0" algn="l">
              <a:lnSpc>
                <a:spcPct val="104000"/>
              </a:lnSpc>
              <a:buNone/>
            </a:pPr>
            <a:r>
              <a:rPr lang="en-US" sz="1900" b="1" dirty="0">
                <a:solidFill>
                  <a:srgbClr val="FF8AAF"/>
                </a:solidFill>
                <a:latin typeface="Petrona Bold" pitchFamily="34" charset="0"/>
                <a:ea typeface="Petrona Bold" pitchFamily="34" charset="-122"/>
                <a:cs typeface="Petrona Bold" pitchFamily="34" charset="-120"/>
              </a:rPr>
              <a:t>Common Integration Challenges</a:t>
            </a:r>
            <a:endParaRPr lang="en-US" sz="1900" dirty="0"/>
          </a:p>
        </p:txBody>
      </p:sp>
      <p:sp>
        <p:nvSpPr>
          <p:cNvPr id="4" name="Shape 1"/>
          <p:cNvSpPr/>
          <p:nvPr/>
        </p:nvSpPr>
        <p:spPr>
          <a:xfrm>
            <a:off x="3758059" y="846237"/>
            <a:ext cx="5056882" cy="769293"/>
          </a:xfrm>
          <a:prstGeom prst="roundRect">
            <a:avLst>
              <a:gd name="adj" fmla="val 5943"/>
            </a:avLst>
          </a:prstGeom>
          <a:solidFill>
            <a:srgbClr val="0C0524">
              <a:alpha val="95000"/>
            </a:srgbClr>
          </a:solidFill>
          <a:ln w="9525">
            <a:solidFill>
              <a:srgbClr val="48367C"/>
            </a:solidFill>
            <a:prstDash val="solid"/>
          </a:ln>
        </p:spPr>
        <p:txBody>
          <a:bodyPr/>
          <a:lstStyle/>
          <a:p>
            <a:endParaRPr lang="pl-PL"/>
          </a:p>
        </p:txBody>
      </p:sp>
      <p:pic>
        <p:nvPicPr>
          <p:cNvPr id="5" name="Image 1" descr="preencoded.png"/>
          <p:cNvPicPr>
            <a:picLocks noChangeAspect="1"/>
          </p:cNvPicPr>
          <p:nvPr/>
        </p:nvPicPr>
        <p:blipFill>
          <a:blip r:embed="rId4"/>
          <a:stretch>
            <a:fillRect/>
          </a:stretch>
        </p:blipFill>
        <p:spPr>
          <a:xfrm>
            <a:off x="3758059" y="836712"/>
            <a:ext cx="5056882" cy="38100"/>
          </a:xfrm>
          <a:prstGeom prst="rect">
            <a:avLst/>
          </a:prstGeom>
        </p:spPr>
      </p:pic>
      <p:pic>
        <p:nvPicPr>
          <p:cNvPr id="6" name="Image 2" descr="preencoded.png"/>
          <p:cNvPicPr>
            <a:picLocks noChangeAspect="1"/>
          </p:cNvPicPr>
          <p:nvPr/>
        </p:nvPicPr>
        <p:blipFill>
          <a:blip r:embed="rId5"/>
          <a:stretch>
            <a:fillRect/>
          </a:stretch>
        </p:blipFill>
        <p:spPr>
          <a:xfrm>
            <a:off x="6145485" y="705222"/>
            <a:ext cx="282029" cy="282029"/>
          </a:xfrm>
          <a:prstGeom prst="rect">
            <a:avLst/>
          </a:prstGeom>
        </p:spPr>
      </p:pic>
      <p:sp>
        <p:nvSpPr>
          <p:cNvPr id="7" name="Text 2"/>
          <p:cNvSpPr/>
          <p:nvPr/>
        </p:nvSpPr>
        <p:spPr>
          <a:xfrm>
            <a:off x="6230094" y="775692"/>
            <a:ext cx="112812" cy="141015"/>
          </a:xfrm>
          <a:prstGeom prst="rect">
            <a:avLst/>
          </a:prstGeom>
          <a:noFill/>
          <a:ln/>
        </p:spPr>
        <p:txBody>
          <a:bodyPr wrap="none" lIns="0" tIns="0" rIns="0" bIns="0" rtlCol="0" anchor="ctr"/>
          <a:lstStyle/>
          <a:p>
            <a:pPr marL="0" indent="0" algn="ctr">
              <a:lnSpc>
                <a:spcPct val="100000"/>
              </a:lnSpc>
              <a:buNone/>
            </a:pPr>
            <a:r>
              <a:rPr lang="en-US" sz="850" b="1" dirty="0">
                <a:solidFill>
                  <a:srgbClr val="FFFFFF"/>
                </a:solidFill>
                <a:latin typeface="Petrona Bold" pitchFamily="34" charset="0"/>
                <a:ea typeface="Petrona Bold" pitchFamily="34" charset="-122"/>
                <a:cs typeface="Petrona Bold" pitchFamily="34" charset="-120"/>
              </a:rPr>
              <a:t>1</a:t>
            </a:r>
            <a:endParaRPr lang="en-US" sz="850" dirty="0"/>
          </a:p>
        </p:txBody>
      </p:sp>
      <p:sp>
        <p:nvSpPr>
          <p:cNvPr id="8" name="Text 3"/>
          <p:cNvSpPr/>
          <p:nvPr/>
        </p:nvSpPr>
        <p:spPr>
          <a:xfrm>
            <a:off x="3861569" y="1081311"/>
            <a:ext cx="1234083" cy="154186"/>
          </a:xfrm>
          <a:prstGeom prst="rect">
            <a:avLst/>
          </a:prstGeom>
          <a:noFill/>
          <a:ln/>
        </p:spPr>
        <p:txBody>
          <a:bodyPr wrap="none" lIns="0" tIns="0" rIns="0" bIns="0" rtlCol="0" anchor="t"/>
          <a:lstStyle/>
          <a:p>
            <a:pPr marL="0" indent="0" algn="l">
              <a:lnSpc>
                <a:spcPct val="104000"/>
              </a:lnSpc>
              <a:buNone/>
            </a:pPr>
            <a:r>
              <a:rPr lang="en-US" sz="950" b="1" dirty="0">
                <a:solidFill>
                  <a:srgbClr val="E0D6DE"/>
                </a:solidFill>
                <a:latin typeface="Petrona Bold" pitchFamily="34" charset="0"/>
                <a:ea typeface="Petrona Bold" pitchFamily="34" charset="-122"/>
                <a:cs typeface="Petrona Bold" pitchFamily="34" charset="-120"/>
              </a:rPr>
              <a:t>Language Barriers</a:t>
            </a:r>
            <a:endParaRPr lang="en-US" sz="950" dirty="0"/>
          </a:p>
        </p:txBody>
      </p:sp>
      <p:sp>
        <p:nvSpPr>
          <p:cNvPr id="9" name="Text 4"/>
          <p:cNvSpPr/>
          <p:nvPr/>
        </p:nvSpPr>
        <p:spPr>
          <a:xfrm>
            <a:off x="3861569" y="1269876"/>
            <a:ext cx="4849862" cy="242143"/>
          </a:xfrm>
          <a:prstGeom prst="rect">
            <a:avLst/>
          </a:prstGeom>
          <a:noFill/>
          <a:ln/>
        </p:spPr>
        <p:txBody>
          <a:bodyPr wrap="square" lIns="0" tIns="0" rIns="0" bIns="0" rtlCol="0" anchor="t">
            <a:normAutofit/>
          </a:bodyPr>
          <a:lstStyle/>
          <a:p>
            <a:pPr marL="0" indent="0" algn="l">
              <a:lnSpc>
                <a:spcPct val="107000"/>
              </a:lnSpc>
              <a:buNone/>
            </a:pPr>
            <a:r>
              <a:rPr lang="en-US" sz="700" dirty="0">
                <a:solidFill>
                  <a:srgbClr val="E0D6DE"/>
                </a:solidFill>
                <a:latin typeface="Inter" pitchFamily="34" charset="0"/>
                <a:ea typeface="Inter" pitchFamily="34" charset="-122"/>
                <a:cs typeface="Inter" pitchFamily="34" charset="-120"/>
              </a:rPr>
              <a:t>Different levels of English proficiency can create communication difficulties and misunderstandings between group members.</a:t>
            </a:r>
            <a:endParaRPr lang="en-US" sz="700" dirty="0"/>
          </a:p>
        </p:txBody>
      </p:sp>
      <p:sp>
        <p:nvSpPr>
          <p:cNvPr id="10" name="Shape 5"/>
          <p:cNvSpPr/>
          <p:nvPr/>
        </p:nvSpPr>
        <p:spPr>
          <a:xfrm>
            <a:off x="3758059" y="1813843"/>
            <a:ext cx="5056882" cy="648221"/>
          </a:xfrm>
          <a:prstGeom prst="roundRect">
            <a:avLst>
              <a:gd name="adj" fmla="val 7053"/>
            </a:avLst>
          </a:prstGeom>
          <a:solidFill>
            <a:srgbClr val="0C0524">
              <a:alpha val="95000"/>
            </a:srgbClr>
          </a:solidFill>
          <a:ln w="9525">
            <a:solidFill>
              <a:srgbClr val="48367C"/>
            </a:solidFill>
            <a:prstDash val="solid"/>
          </a:ln>
        </p:spPr>
        <p:txBody>
          <a:bodyPr/>
          <a:lstStyle/>
          <a:p>
            <a:endParaRPr lang="pl-PL"/>
          </a:p>
        </p:txBody>
      </p:sp>
      <p:pic>
        <p:nvPicPr>
          <p:cNvPr id="11" name="Image 3" descr="preencoded.png"/>
          <p:cNvPicPr>
            <a:picLocks noChangeAspect="1"/>
          </p:cNvPicPr>
          <p:nvPr/>
        </p:nvPicPr>
        <p:blipFill>
          <a:blip r:embed="rId4"/>
          <a:stretch>
            <a:fillRect/>
          </a:stretch>
        </p:blipFill>
        <p:spPr>
          <a:xfrm>
            <a:off x="3758059" y="1804318"/>
            <a:ext cx="5056882" cy="38100"/>
          </a:xfrm>
          <a:prstGeom prst="rect">
            <a:avLst/>
          </a:prstGeom>
        </p:spPr>
      </p:pic>
      <p:pic>
        <p:nvPicPr>
          <p:cNvPr id="12" name="Image 4" descr="preencoded.png"/>
          <p:cNvPicPr>
            <a:picLocks noChangeAspect="1"/>
          </p:cNvPicPr>
          <p:nvPr/>
        </p:nvPicPr>
        <p:blipFill>
          <a:blip r:embed="rId5"/>
          <a:stretch>
            <a:fillRect/>
          </a:stretch>
        </p:blipFill>
        <p:spPr>
          <a:xfrm>
            <a:off x="6145485" y="1672828"/>
            <a:ext cx="282029" cy="282029"/>
          </a:xfrm>
          <a:prstGeom prst="rect">
            <a:avLst/>
          </a:prstGeom>
        </p:spPr>
      </p:pic>
      <p:sp>
        <p:nvSpPr>
          <p:cNvPr id="13" name="Text 6"/>
          <p:cNvSpPr/>
          <p:nvPr/>
        </p:nvSpPr>
        <p:spPr>
          <a:xfrm>
            <a:off x="6230094" y="1743298"/>
            <a:ext cx="112812" cy="141015"/>
          </a:xfrm>
          <a:prstGeom prst="rect">
            <a:avLst/>
          </a:prstGeom>
          <a:noFill/>
          <a:ln/>
        </p:spPr>
        <p:txBody>
          <a:bodyPr wrap="none" lIns="0" tIns="0" rIns="0" bIns="0" rtlCol="0" anchor="ctr"/>
          <a:lstStyle/>
          <a:p>
            <a:pPr marL="0" indent="0" algn="ctr">
              <a:lnSpc>
                <a:spcPct val="100000"/>
              </a:lnSpc>
              <a:buNone/>
            </a:pPr>
            <a:r>
              <a:rPr lang="en-US" sz="850" b="1" dirty="0">
                <a:solidFill>
                  <a:srgbClr val="FFFFFF"/>
                </a:solidFill>
                <a:latin typeface="Petrona Bold" pitchFamily="34" charset="0"/>
                <a:ea typeface="Petrona Bold" pitchFamily="34" charset="-122"/>
                <a:cs typeface="Petrona Bold" pitchFamily="34" charset="-120"/>
              </a:rPr>
              <a:t>2</a:t>
            </a:r>
            <a:endParaRPr lang="en-US" sz="850" dirty="0"/>
          </a:p>
        </p:txBody>
      </p:sp>
      <p:sp>
        <p:nvSpPr>
          <p:cNvPr id="14" name="Text 7"/>
          <p:cNvSpPr/>
          <p:nvPr/>
        </p:nvSpPr>
        <p:spPr>
          <a:xfrm>
            <a:off x="3861569" y="2048917"/>
            <a:ext cx="1234083" cy="154186"/>
          </a:xfrm>
          <a:prstGeom prst="rect">
            <a:avLst/>
          </a:prstGeom>
          <a:noFill/>
          <a:ln/>
        </p:spPr>
        <p:txBody>
          <a:bodyPr wrap="none" lIns="0" tIns="0" rIns="0" bIns="0" rtlCol="0" anchor="t"/>
          <a:lstStyle/>
          <a:p>
            <a:pPr marL="0" indent="0" algn="l">
              <a:lnSpc>
                <a:spcPct val="104000"/>
              </a:lnSpc>
              <a:buNone/>
            </a:pPr>
            <a:r>
              <a:rPr lang="en-US" sz="950" b="1" dirty="0">
                <a:solidFill>
                  <a:srgbClr val="E0D6DE"/>
                </a:solidFill>
                <a:latin typeface="Petrona Bold" pitchFamily="34" charset="0"/>
                <a:ea typeface="Petrona Bold" pitchFamily="34" charset="-122"/>
                <a:cs typeface="Petrona Bold" pitchFamily="34" charset="-120"/>
              </a:rPr>
              <a:t>Cultural Differences</a:t>
            </a:r>
            <a:endParaRPr lang="en-US" sz="950" dirty="0"/>
          </a:p>
        </p:txBody>
      </p:sp>
      <p:sp>
        <p:nvSpPr>
          <p:cNvPr id="15" name="Text 8"/>
          <p:cNvSpPr/>
          <p:nvPr/>
        </p:nvSpPr>
        <p:spPr>
          <a:xfrm>
            <a:off x="3861569" y="2237482"/>
            <a:ext cx="4849862" cy="121072"/>
          </a:xfrm>
          <a:prstGeom prst="rect">
            <a:avLst/>
          </a:prstGeom>
          <a:noFill/>
          <a:ln/>
        </p:spPr>
        <p:txBody>
          <a:bodyPr wrap="none" lIns="0" tIns="0" rIns="0" bIns="0" rtlCol="0" anchor="t"/>
          <a:lstStyle/>
          <a:p>
            <a:pPr marL="0" indent="0" algn="l">
              <a:lnSpc>
                <a:spcPct val="107000"/>
              </a:lnSpc>
              <a:buNone/>
            </a:pPr>
            <a:r>
              <a:rPr lang="en-US" sz="700" dirty="0">
                <a:solidFill>
                  <a:srgbClr val="E0D6DE"/>
                </a:solidFill>
                <a:latin typeface="Inter" pitchFamily="34" charset="0"/>
                <a:ea typeface="Inter" pitchFamily="34" charset="-122"/>
                <a:cs typeface="Inter" pitchFamily="34" charset="-120"/>
              </a:rPr>
              <a:t>Varying cultural norms, values, and social expectations can lead to confusion and unintentional conflicts.</a:t>
            </a:r>
            <a:endParaRPr lang="en-US" sz="700" dirty="0"/>
          </a:p>
        </p:txBody>
      </p:sp>
      <p:sp>
        <p:nvSpPr>
          <p:cNvPr id="16" name="Shape 9"/>
          <p:cNvSpPr/>
          <p:nvPr/>
        </p:nvSpPr>
        <p:spPr>
          <a:xfrm>
            <a:off x="3758059" y="2660377"/>
            <a:ext cx="5056882" cy="769293"/>
          </a:xfrm>
          <a:prstGeom prst="roundRect">
            <a:avLst>
              <a:gd name="adj" fmla="val 5943"/>
            </a:avLst>
          </a:prstGeom>
          <a:solidFill>
            <a:srgbClr val="0C0524">
              <a:alpha val="95000"/>
            </a:srgbClr>
          </a:solidFill>
          <a:ln w="9525">
            <a:solidFill>
              <a:srgbClr val="48367C"/>
            </a:solidFill>
            <a:prstDash val="solid"/>
          </a:ln>
        </p:spPr>
        <p:txBody>
          <a:bodyPr/>
          <a:lstStyle/>
          <a:p>
            <a:endParaRPr lang="pl-PL"/>
          </a:p>
        </p:txBody>
      </p:sp>
      <p:pic>
        <p:nvPicPr>
          <p:cNvPr id="17" name="Image 5" descr="preencoded.png"/>
          <p:cNvPicPr>
            <a:picLocks noChangeAspect="1"/>
          </p:cNvPicPr>
          <p:nvPr/>
        </p:nvPicPr>
        <p:blipFill>
          <a:blip r:embed="rId4"/>
          <a:stretch>
            <a:fillRect/>
          </a:stretch>
        </p:blipFill>
        <p:spPr>
          <a:xfrm>
            <a:off x="3758059" y="2650852"/>
            <a:ext cx="5056882" cy="38100"/>
          </a:xfrm>
          <a:prstGeom prst="rect">
            <a:avLst/>
          </a:prstGeom>
        </p:spPr>
      </p:pic>
      <p:pic>
        <p:nvPicPr>
          <p:cNvPr id="18" name="Image 6" descr="preencoded.png"/>
          <p:cNvPicPr>
            <a:picLocks noChangeAspect="1"/>
          </p:cNvPicPr>
          <p:nvPr/>
        </p:nvPicPr>
        <p:blipFill>
          <a:blip r:embed="rId5"/>
          <a:stretch>
            <a:fillRect/>
          </a:stretch>
        </p:blipFill>
        <p:spPr>
          <a:xfrm>
            <a:off x="6145485" y="2519363"/>
            <a:ext cx="282029" cy="282029"/>
          </a:xfrm>
          <a:prstGeom prst="rect">
            <a:avLst/>
          </a:prstGeom>
        </p:spPr>
      </p:pic>
      <p:sp>
        <p:nvSpPr>
          <p:cNvPr id="19" name="Text 10"/>
          <p:cNvSpPr/>
          <p:nvPr/>
        </p:nvSpPr>
        <p:spPr>
          <a:xfrm>
            <a:off x="6230094" y="2589833"/>
            <a:ext cx="112812" cy="141015"/>
          </a:xfrm>
          <a:prstGeom prst="rect">
            <a:avLst/>
          </a:prstGeom>
          <a:noFill/>
          <a:ln/>
        </p:spPr>
        <p:txBody>
          <a:bodyPr wrap="none" lIns="0" tIns="0" rIns="0" bIns="0" rtlCol="0" anchor="ctr"/>
          <a:lstStyle/>
          <a:p>
            <a:pPr marL="0" indent="0" algn="ctr">
              <a:lnSpc>
                <a:spcPct val="100000"/>
              </a:lnSpc>
              <a:buNone/>
            </a:pPr>
            <a:r>
              <a:rPr lang="en-US" sz="850" b="1" dirty="0">
                <a:solidFill>
                  <a:srgbClr val="FFFFFF"/>
                </a:solidFill>
                <a:latin typeface="Petrona Bold" pitchFamily="34" charset="0"/>
                <a:ea typeface="Petrona Bold" pitchFamily="34" charset="-122"/>
                <a:cs typeface="Petrona Bold" pitchFamily="34" charset="-120"/>
              </a:rPr>
              <a:t>3</a:t>
            </a:r>
            <a:endParaRPr lang="en-US" sz="850" dirty="0"/>
          </a:p>
        </p:txBody>
      </p:sp>
      <p:sp>
        <p:nvSpPr>
          <p:cNvPr id="20" name="Text 11"/>
          <p:cNvSpPr/>
          <p:nvPr/>
        </p:nvSpPr>
        <p:spPr>
          <a:xfrm>
            <a:off x="3861569" y="2895451"/>
            <a:ext cx="1432471" cy="154186"/>
          </a:xfrm>
          <a:prstGeom prst="rect">
            <a:avLst/>
          </a:prstGeom>
          <a:noFill/>
          <a:ln/>
        </p:spPr>
        <p:txBody>
          <a:bodyPr wrap="none" lIns="0" tIns="0" rIns="0" bIns="0" rtlCol="0" anchor="t"/>
          <a:lstStyle/>
          <a:p>
            <a:pPr marL="0" indent="0" algn="l">
              <a:lnSpc>
                <a:spcPct val="104000"/>
              </a:lnSpc>
              <a:buNone/>
            </a:pPr>
            <a:r>
              <a:rPr lang="en-US" sz="950" b="1" dirty="0">
                <a:solidFill>
                  <a:srgbClr val="E0D6DE"/>
                </a:solidFill>
                <a:latin typeface="Petrona Bold" pitchFamily="34" charset="0"/>
                <a:ea typeface="Petrona Bold" pitchFamily="34" charset="-122"/>
                <a:cs typeface="Petrona Bold" pitchFamily="34" charset="-120"/>
              </a:rPr>
              <a:t>Shyness and Introversion</a:t>
            </a:r>
            <a:endParaRPr lang="en-US" sz="950" dirty="0"/>
          </a:p>
        </p:txBody>
      </p:sp>
      <p:sp>
        <p:nvSpPr>
          <p:cNvPr id="21" name="Text 12"/>
          <p:cNvSpPr/>
          <p:nvPr/>
        </p:nvSpPr>
        <p:spPr>
          <a:xfrm>
            <a:off x="3861569" y="3084016"/>
            <a:ext cx="4849862" cy="242143"/>
          </a:xfrm>
          <a:prstGeom prst="rect">
            <a:avLst/>
          </a:prstGeom>
          <a:noFill/>
          <a:ln/>
        </p:spPr>
        <p:txBody>
          <a:bodyPr wrap="square" lIns="0" tIns="0" rIns="0" bIns="0" rtlCol="0" anchor="t">
            <a:normAutofit/>
          </a:bodyPr>
          <a:lstStyle/>
          <a:p>
            <a:pPr marL="0" indent="0" algn="l">
              <a:lnSpc>
                <a:spcPct val="107000"/>
              </a:lnSpc>
              <a:buNone/>
            </a:pPr>
            <a:r>
              <a:rPr lang="en-US" sz="700" dirty="0">
                <a:solidFill>
                  <a:srgbClr val="E0D6DE"/>
                </a:solidFill>
                <a:latin typeface="Inter" pitchFamily="34" charset="0"/>
                <a:ea typeface="Inter" pitchFamily="34" charset="-122"/>
                <a:cs typeface="Inter" pitchFamily="34" charset="-120"/>
              </a:rPr>
              <a:t>Some participants may struggle to open up and participate actively due to personality traits or cultural backgrounds.</a:t>
            </a:r>
            <a:endParaRPr lang="en-US" sz="700" dirty="0"/>
          </a:p>
        </p:txBody>
      </p:sp>
      <p:sp>
        <p:nvSpPr>
          <p:cNvPr id="22" name="Shape 13"/>
          <p:cNvSpPr/>
          <p:nvPr/>
        </p:nvSpPr>
        <p:spPr>
          <a:xfrm>
            <a:off x="3758059" y="3627983"/>
            <a:ext cx="5056882" cy="769293"/>
          </a:xfrm>
          <a:prstGeom prst="roundRect">
            <a:avLst>
              <a:gd name="adj" fmla="val 5943"/>
            </a:avLst>
          </a:prstGeom>
          <a:solidFill>
            <a:srgbClr val="0C0524">
              <a:alpha val="95000"/>
            </a:srgbClr>
          </a:solidFill>
          <a:ln w="9525">
            <a:solidFill>
              <a:srgbClr val="48367C"/>
            </a:solidFill>
            <a:prstDash val="solid"/>
          </a:ln>
        </p:spPr>
        <p:txBody>
          <a:bodyPr/>
          <a:lstStyle/>
          <a:p>
            <a:endParaRPr lang="pl-PL"/>
          </a:p>
        </p:txBody>
      </p:sp>
      <p:pic>
        <p:nvPicPr>
          <p:cNvPr id="23" name="Image 7" descr="preencoded.png"/>
          <p:cNvPicPr>
            <a:picLocks noChangeAspect="1"/>
          </p:cNvPicPr>
          <p:nvPr/>
        </p:nvPicPr>
        <p:blipFill>
          <a:blip r:embed="rId4"/>
          <a:stretch>
            <a:fillRect/>
          </a:stretch>
        </p:blipFill>
        <p:spPr>
          <a:xfrm>
            <a:off x="3758059" y="3618458"/>
            <a:ext cx="5056882" cy="38100"/>
          </a:xfrm>
          <a:prstGeom prst="rect">
            <a:avLst/>
          </a:prstGeom>
        </p:spPr>
      </p:pic>
      <p:pic>
        <p:nvPicPr>
          <p:cNvPr id="24" name="Image 8" descr="preencoded.png"/>
          <p:cNvPicPr>
            <a:picLocks noChangeAspect="1"/>
          </p:cNvPicPr>
          <p:nvPr/>
        </p:nvPicPr>
        <p:blipFill>
          <a:blip r:embed="rId5"/>
          <a:stretch>
            <a:fillRect/>
          </a:stretch>
        </p:blipFill>
        <p:spPr>
          <a:xfrm>
            <a:off x="6145485" y="3486969"/>
            <a:ext cx="282029" cy="282029"/>
          </a:xfrm>
          <a:prstGeom prst="rect">
            <a:avLst/>
          </a:prstGeom>
        </p:spPr>
      </p:pic>
      <p:sp>
        <p:nvSpPr>
          <p:cNvPr id="25" name="Text 14"/>
          <p:cNvSpPr/>
          <p:nvPr/>
        </p:nvSpPr>
        <p:spPr>
          <a:xfrm>
            <a:off x="6230094" y="3557439"/>
            <a:ext cx="112812" cy="141015"/>
          </a:xfrm>
          <a:prstGeom prst="rect">
            <a:avLst/>
          </a:prstGeom>
          <a:noFill/>
          <a:ln/>
        </p:spPr>
        <p:txBody>
          <a:bodyPr wrap="none" lIns="0" tIns="0" rIns="0" bIns="0" rtlCol="0" anchor="ctr"/>
          <a:lstStyle/>
          <a:p>
            <a:pPr marL="0" indent="0" algn="ctr">
              <a:lnSpc>
                <a:spcPct val="100000"/>
              </a:lnSpc>
              <a:buNone/>
            </a:pPr>
            <a:r>
              <a:rPr lang="en-US" sz="850" b="1" dirty="0">
                <a:solidFill>
                  <a:srgbClr val="FFFFFF"/>
                </a:solidFill>
                <a:latin typeface="Petrona Bold" pitchFamily="34" charset="0"/>
                <a:ea typeface="Petrona Bold" pitchFamily="34" charset="-122"/>
                <a:cs typeface="Petrona Bold" pitchFamily="34" charset="-120"/>
              </a:rPr>
              <a:t>4</a:t>
            </a:r>
            <a:endParaRPr lang="en-US" sz="850" dirty="0"/>
          </a:p>
        </p:txBody>
      </p:sp>
      <p:sp>
        <p:nvSpPr>
          <p:cNvPr id="26" name="Text 15"/>
          <p:cNvSpPr/>
          <p:nvPr/>
        </p:nvSpPr>
        <p:spPr>
          <a:xfrm>
            <a:off x="3861569" y="3863057"/>
            <a:ext cx="1320924" cy="154186"/>
          </a:xfrm>
          <a:prstGeom prst="rect">
            <a:avLst/>
          </a:prstGeom>
          <a:noFill/>
          <a:ln/>
        </p:spPr>
        <p:txBody>
          <a:bodyPr wrap="none" lIns="0" tIns="0" rIns="0" bIns="0" rtlCol="0" anchor="t"/>
          <a:lstStyle/>
          <a:p>
            <a:pPr marL="0" indent="0" algn="l">
              <a:lnSpc>
                <a:spcPct val="104000"/>
              </a:lnSpc>
              <a:buNone/>
            </a:pPr>
            <a:r>
              <a:rPr lang="en-US" sz="950" b="1" dirty="0">
                <a:solidFill>
                  <a:srgbClr val="E0D6DE"/>
                </a:solidFill>
                <a:latin typeface="Petrona Bold" pitchFamily="34" charset="0"/>
                <a:ea typeface="Petrona Bold" pitchFamily="34" charset="-122"/>
                <a:cs typeface="Petrona Bold" pitchFamily="34" charset="-120"/>
              </a:rPr>
              <a:t>Interpersonal Conflicts</a:t>
            </a:r>
            <a:endParaRPr lang="en-US" sz="950" dirty="0"/>
          </a:p>
        </p:txBody>
      </p:sp>
      <p:sp>
        <p:nvSpPr>
          <p:cNvPr id="27" name="Text 16"/>
          <p:cNvSpPr/>
          <p:nvPr/>
        </p:nvSpPr>
        <p:spPr>
          <a:xfrm>
            <a:off x="3861569" y="4051622"/>
            <a:ext cx="4849862" cy="242143"/>
          </a:xfrm>
          <a:prstGeom prst="rect">
            <a:avLst/>
          </a:prstGeom>
          <a:noFill/>
          <a:ln/>
        </p:spPr>
        <p:txBody>
          <a:bodyPr wrap="square" lIns="0" tIns="0" rIns="0" bIns="0" rtlCol="0" anchor="t">
            <a:normAutofit/>
          </a:bodyPr>
          <a:lstStyle/>
          <a:p>
            <a:pPr marL="0" indent="0" algn="l">
              <a:lnSpc>
                <a:spcPct val="107000"/>
              </a:lnSpc>
              <a:buNone/>
            </a:pPr>
            <a:r>
              <a:rPr lang="en-US" sz="700" dirty="0">
                <a:solidFill>
                  <a:srgbClr val="E0D6DE"/>
                </a:solidFill>
                <a:latin typeface="Inter" pitchFamily="34" charset="0"/>
                <a:ea typeface="Inter" pitchFamily="34" charset="-122"/>
                <a:cs typeface="Inter" pitchFamily="34" charset="-120"/>
              </a:rPr>
              <a:t>Disagreements and personality clashes can arise when people with different backgrounds work closely together.</a:t>
            </a:r>
            <a:endParaRPr lang="en-US" sz="700" dirty="0"/>
          </a:p>
        </p:txBody>
      </p:sp>
      <p:sp>
        <p:nvSpPr>
          <p:cNvPr id="28" name="Text 17"/>
          <p:cNvSpPr/>
          <p:nvPr/>
        </p:nvSpPr>
        <p:spPr>
          <a:xfrm>
            <a:off x="3899074" y="4526161"/>
            <a:ext cx="4915867" cy="242143"/>
          </a:xfrm>
          <a:prstGeom prst="rect">
            <a:avLst/>
          </a:prstGeom>
          <a:noFill/>
          <a:ln/>
        </p:spPr>
        <p:txBody>
          <a:bodyPr wrap="square" lIns="0" tIns="0" rIns="0" bIns="0" rtlCol="0" anchor="t">
            <a:normAutofit/>
          </a:bodyPr>
          <a:lstStyle/>
          <a:p>
            <a:pPr marL="0" indent="0" algn="l">
              <a:lnSpc>
                <a:spcPct val="107000"/>
              </a:lnSpc>
              <a:buNone/>
            </a:pPr>
            <a:r>
              <a:rPr lang="en-US" sz="700" dirty="0">
                <a:solidFill>
                  <a:srgbClr val="E0D6DE"/>
                </a:solidFill>
                <a:latin typeface="Inter" pitchFamily="34" charset="0"/>
                <a:ea typeface="Inter" pitchFamily="34" charset="-122"/>
                <a:cs typeface="Inter" pitchFamily="34" charset="-120"/>
              </a:rPr>
              <a:t>Remember: These challenges are normal and expected. They're not failures - they're opportunities for growth and learning.</a:t>
            </a:r>
            <a:endParaRPr lang="en-US" sz="700" dirty="0"/>
          </a:p>
        </p:txBody>
      </p:sp>
      <p:sp>
        <p:nvSpPr>
          <p:cNvPr id="29" name="Shape 18"/>
          <p:cNvSpPr/>
          <p:nvPr/>
        </p:nvSpPr>
        <p:spPr>
          <a:xfrm>
            <a:off x="3758059" y="4461718"/>
            <a:ext cx="9525" cy="371029"/>
          </a:xfrm>
          <a:prstGeom prst="rect">
            <a:avLst/>
          </a:prstGeom>
          <a:solidFill>
            <a:srgbClr val="876CD4"/>
          </a:solidFill>
          <a:ln/>
        </p:spPr>
        <p:txBody>
          <a:bodyPr/>
          <a:lstStyle/>
          <a:p>
            <a:endParaRPr lang="pl-P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2029569" y="247873"/>
            <a:ext cx="4261470" cy="292671"/>
          </a:xfrm>
          <a:prstGeom prst="rect">
            <a:avLst/>
          </a:prstGeom>
          <a:noFill/>
          <a:ln/>
        </p:spPr>
        <p:txBody>
          <a:bodyPr wrap="none" lIns="0" tIns="0" rIns="0" bIns="0" rtlCol="0" anchor="t"/>
          <a:lstStyle/>
          <a:p>
            <a:pPr marL="0" indent="0" algn="l">
              <a:lnSpc>
                <a:spcPct val="104000"/>
              </a:lnSpc>
              <a:buNone/>
            </a:pPr>
            <a:r>
              <a:rPr lang="en-US" sz="1800" b="1" dirty="0">
                <a:solidFill>
                  <a:srgbClr val="FF8AAF"/>
                </a:solidFill>
                <a:latin typeface="Petrona Bold" pitchFamily="34" charset="0"/>
                <a:ea typeface="Petrona Bold" pitchFamily="34" charset="-122"/>
                <a:cs typeface="Petrona Bold" pitchFamily="34" charset="-120"/>
              </a:rPr>
              <a:t>Overcoming Integration Challenges</a:t>
            </a:r>
            <a:endParaRPr lang="en-US" sz="1800" dirty="0"/>
          </a:p>
        </p:txBody>
      </p:sp>
      <p:pic>
        <p:nvPicPr>
          <p:cNvPr id="3" name="Image 0" descr="preencoded.png"/>
          <p:cNvPicPr>
            <a:picLocks noChangeAspect="1"/>
          </p:cNvPicPr>
          <p:nvPr/>
        </p:nvPicPr>
        <p:blipFill>
          <a:blip r:embed="rId3"/>
          <a:stretch>
            <a:fillRect/>
          </a:stretch>
        </p:blipFill>
        <p:spPr>
          <a:xfrm>
            <a:off x="2029569" y="643682"/>
            <a:ext cx="446038" cy="535186"/>
          </a:xfrm>
          <a:prstGeom prst="rect">
            <a:avLst/>
          </a:prstGeom>
        </p:spPr>
      </p:pic>
      <p:sp>
        <p:nvSpPr>
          <p:cNvPr id="4" name="Text 1"/>
          <p:cNvSpPr/>
          <p:nvPr/>
        </p:nvSpPr>
        <p:spPr>
          <a:xfrm>
            <a:off x="2527176" y="732830"/>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Be Patient</a:t>
            </a:r>
            <a:endParaRPr lang="en-US" sz="900" dirty="0"/>
          </a:p>
        </p:txBody>
      </p:sp>
      <p:sp>
        <p:nvSpPr>
          <p:cNvPr id="5" name="Text 2"/>
          <p:cNvSpPr/>
          <p:nvPr/>
        </p:nvSpPr>
        <p:spPr>
          <a:xfrm>
            <a:off x="2527176" y="910010"/>
            <a:ext cx="4587180"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Integration takes time. Allow relationships to develop naturally and don't rush the process.</a:t>
            </a:r>
            <a:endParaRPr lang="en-US" sz="700" dirty="0"/>
          </a:p>
        </p:txBody>
      </p:sp>
      <p:pic>
        <p:nvPicPr>
          <p:cNvPr id="6" name="Image 1" descr="preencoded.png"/>
          <p:cNvPicPr>
            <a:picLocks noChangeAspect="1"/>
          </p:cNvPicPr>
          <p:nvPr/>
        </p:nvPicPr>
        <p:blipFill>
          <a:blip r:embed="rId4"/>
          <a:stretch>
            <a:fillRect/>
          </a:stretch>
        </p:blipFill>
        <p:spPr>
          <a:xfrm>
            <a:off x="2029569" y="1178868"/>
            <a:ext cx="446038" cy="535186"/>
          </a:xfrm>
          <a:prstGeom prst="rect">
            <a:avLst/>
          </a:prstGeom>
        </p:spPr>
      </p:pic>
      <p:sp>
        <p:nvSpPr>
          <p:cNvPr id="7" name="Text 3"/>
          <p:cNvSpPr/>
          <p:nvPr/>
        </p:nvSpPr>
        <p:spPr>
          <a:xfrm>
            <a:off x="2527176" y="1268016"/>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Ask Questions</a:t>
            </a:r>
            <a:endParaRPr lang="en-US" sz="900" dirty="0"/>
          </a:p>
        </p:txBody>
      </p:sp>
      <p:sp>
        <p:nvSpPr>
          <p:cNvPr id="8" name="Text 4"/>
          <p:cNvSpPr/>
          <p:nvPr/>
        </p:nvSpPr>
        <p:spPr>
          <a:xfrm>
            <a:off x="2527176" y="1445196"/>
            <a:ext cx="4587180"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When you don't understand something, ask for clarification. Curiosity builds bridges between cultures.</a:t>
            </a:r>
            <a:endParaRPr lang="en-US" sz="700" dirty="0"/>
          </a:p>
        </p:txBody>
      </p:sp>
      <p:pic>
        <p:nvPicPr>
          <p:cNvPr id="9" name="Image 2" descr="preencoded.png"/>
          <p:cNvPicPr>
            <a:picLocks noChangeAspect="1"/>
          </p:cNvPicPr>
          <p:nvPr/>
        </p:nvPicPr>
        <p:blipFill>
          <a:blip r:embed="rId5"/>
          <a:stretch>
            <a:fillRect/>
          </a:stretch>
        </p:blipFill>
        <p:spPr>
          <a:xfrm>
            <a:off x="2029569" y="1714054"/>
            <a:ext cx="446038" cy="535186"/>
          </a:xfrm>
          <a:prstGeom prst="rect">
            <a:avLst/>
          </a:prstGeom>
        </p:spPr>
      </p:pic>
      <p:sp>
        <p:nvSpPr>
          <p:cNvPr id="10" name="Text 5"/>
          <p:cNvSpPr/>
          <p:nvPr/>
        </p:nvSpPr>
        <p:spPr>
          <a:xfrm>
            <a:off x="2527176" y="1803202"/>
            <a:ext cx="1170831"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Include Shy People</a:t>
            </a:r>
            <a:endParaRPr lang="en-US" sz="900" dirty="0"/>
          </a:p>
        </p:txBody>
      </p:sp>
      <p:sp>
        <p:nvSpPr>
          <p:cNvPr id="11" name="Text 6"/>
          <p:cNvSpPr/>
          <p:nvPr/>
        </p:nvSpPr>
        <p:spPr>
          <a:xfrm>
            <a:off x="2527176" y="1980381"/>
            <a:ext cx="4587180"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Actively encourage quieter members to participate and create safe spaces for them to contribute.</a:t>
            </a:r>
            <a:endParaRPr lang="en-US" sz="700" dirty="0"/>
          </a:p>
        </p:txBody>
      </p:sp>
      <p:pic>
        <p:nvPicPr>
          <p:cNvPr id="12" name="Image 3" descr="preencoded.png"/>
          <p:cNvPicPr>
            <a:picLocks noChangeAspect="1"/>
          </p:cNvPicPr>
          <p:nvPr/>
        </p:nvPicPr>
        <p:blipFill>
          <a:blip r:embed="rId6"/>
          <a:stretch>
            <a:fillRect/>
          </a:stretch>
        </p:blipFill>
        <p:spPr>
          <a:xfrm>
            <a:off x="2029569" y="2249239"/>
            <a:ext cx="446038" cy="535186"/>
          </a:xfrm>
          <a:prstGeom prst="rect">
            <a:avLst/>
          </a:prstGeom>
        </p:spPr>
      </p:pic>
      <p:sp>
        <p:nvSpPr>
          <p:cNvPr id="13" name="Text 7"/>
          <p:cNvSpPr/>
          <p:nvPr/>
        </p:nvSpPr>
        <p:spPr>
          <a:xfrm>
            <a:off x="2527176" y="2338388"/>
            <a:ext cx="1223814" cy="146298"/>
          </a:xfrm>
          <a:prstGeom prst="rect">
            <a:avLst/>
          </a:prstGeom>
          <a:noFill/>
          <a:ln/>
        </p:spPr>
        <p:txBody>
          <a:bodyPr wrap="none" lIns="0" tIns="0" rIns="0" bIns="0" rtlCol="0" anchor="t"/>
          <a:lstStyle/>
          <a:p>
            <a:pPr marL="0" indent="0" algn="l">
              <a:lnSpc>
                <a:spcPct val="104000"/>
              </a:lnSpc>
              <a:buNone/>
            </a:pPr>
            <a:r>
              <a:rPr lang="en-US" sz="900" b="1" dirty="0">
                <a:solidFill>
                  <a:srgbClr val="E0D6DE"/>
                </a:solidFill>
                <a:latin typeface="Petrona Bold" pitchFamily="34" charset="0"/>
                <a:ea typeface="Petrona Bold" pitchFamily="34" charset="-122"/>
                <a:cs typeface="Petrona Bold" pitchFamily="34" charset="-120"/>
              </a:rPr>
              <a:t>Solve Problems Calmly</a:t>
            </a:r>
            <a:endParaRPr lang="en-US" sz="900" dirty="0"/>
          </a:p>
        </p:txBody>
      </p:sp>
      <p:sp>
        <p:nvSpPr>
          <p:cNvPr id="14" name="Text 8"/>
          <p:cNvSpPr/>
          <p:nvPr/>
        </p:nvSpPr>
        <p:spPr>
          <a:xfrm>
            <a:off x="2527176" y="2515567"/>
            <a:ext cx="4587180" cy="112588"/>
          </a:xfrm>
          <a:prstGeom prst="rect">
            <a:avLst/>
          </a:prstGeom>
          <a:noFill/>
          <a:ln/>
        </p:spPr>
        <p:txBody>
          <a:bodyPr wrap="none" lIns="0" tIns="0" rIns="0" bIns="0" rtlCol="0" anchor="t"/>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Address conflicts with empathy and understanding, focusing on solutions rather than blame.</a:t>
            </a:r>
            <a:endParaRPr lang="en-US" sz="700" dirty="0"/>
          </a:p>
        </p:txBody>
      </p:sp>
      <p:sp>
        <p:nvSpPr>
          <p:cNvPr id="15" name="Text 9"/>
          <p:cNvSpPr/>
          <p:nvPr/>
        </p:nvSpPr>
        <p:spPr>
          <a:xfrm>
            <a:off x="2029569" y="2861742"/>
            <a:ext cx="5084787" cy="1170831"/>
          </a:xfrm>
          <a:prstGeom prst="rect">
            <a:avLst/>
          </a:prstGeom>
          <a:noFill/>
          <a:ln/>
        </p:spPr>
        <p:txBody>
          <a:bodyPr wrap="square" lIns="0" tIns="0" rIns="0" bIns="0" rtlCol="0" anchor="t">
            <a:normAutofit/>
          </a:bodyPr>
          <a:lstStyle/>
          <a:p>
            <a:pPr marL="0" indent="0" algn="l">
              <a:lnSpc>
                <a:spcPct val="104000"/>
              </a:lnSpc>
              <a:buNone/>
            </a:pPr>
            <a:r>
              <a:rPr lang="en-US" sz="3650" b="1" dirty="0">
                <a:solidFill>
                  <a:srgbClr val="FF8AAF"/>
                </a:solidFill>
                <a:latin typeface="Petrona Bold" pitchFamily="34" charset="0"/>
                <a:ea typeface="Petrona Bold" pitchFamily="34" charset="-122"/>
                <a:cs typeface="Petrona Bold" pitchFamily="34" charset="-120"/>
              </a:rPr>
              <a:t>Integration is for Everyone</a:t>
            </a:r>
            <a:endParaRPr lang="en-US" sz="3650" dirty="0"/>
          </a:p>
        </p:txBody>
      </p:sp>
      <p:sp>
        <p:nvSpPr>
          <p:cNvPr id="16" name="Text 10"/>
          <p:cNvSpPr/>
          <p:nvPr/>
        </p:nvSpPr>
        <p:spPr>
          <a:xfrm>
            <a:off x="2029569" y="4109889"/>
            <a:ext cx="5084787" cy="337765"/>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E0D6DE"/>
                </a:solidFill>
                <a:latin typeface="Inter" pitchFamily="34" charset="0"/>
                <a:ea typeface="Inter" pitchFamily="34" charset="-122"/>
                <a:cs typeface="Inter" pitchFamily="34" charset="-120"/>
              </a:rPr>
              <a:t>It makes our Erasmus experience, school life, and all group work better and more fun! When we embrace integration, we don't just improve our immediate experience - we develop skills and relationships that will benefit us throughout our lives.</a:t>
            </a:r>
            <a:endParaRPr lang="en-US" sz="700" dirty="0"/>
          </a:p>
        </p:txBody>
      </p:sp>
      <p:sp>
        <p:nvSpPr>
          <p:cNvPr id="17" name="Shape 11"/>
          <p:cNvSpPr/>
          <p:nvPr/>
        </p:nvSpPr>
        <p:spPr>
          <a:xfrm>
            <a:off x="2029569" y="4505623"/>
            <a:ext cx="5084787" cy="389930"/>
          </a:xfrm>
          <a:prstGeom prst="roundRect">
            <a:avLst>
              <a:gd name="adj" fmla="val 9609"/>
            </a:avLst>
          </a:prstGeom>
          <a:solidFill>
            <a:srgbClr val="1C113B"/>
          </a:solidFill>
          <a:ln/>
        </p:spPr>
        <p:txBody>
          <a:bodyPr/>
          <a:lstStyle/>
          <a:p>
            <a:endParaRPr lang="pl-PL"/>
          </a:p>
        </p:txBody>
      </p:sp>
      <p:pic>
        <p:nvPicPr>
          <p:cNvPr id="18" name="Image 4" descr="preencoded.png"/>
          <p:cNvPicPr>
            <a:picLocks noChangeAspect="1"/>
          </p:cNvPicPr>
          <p:nvPr/>
        </p:nvPicPr>
        <p:blipFill>
          <a:blip r:embed="rId7"/>
          <a:stretch>
            <a:fillRect/>
          </a:stretch>
        </p:blipFill>
        <p:spPr>
          <a:xfrm>
            <a:off x="2118717" y="4624685"/>
            <a:ext cx="111472" cy="89148"/>
          </a:xfrm>
          <a:prstGeom prst="rect">
            <a:avLst/>
          </a:prstGeom>
        </p:spPr>
      </p:pic>
      <p:sp>
        <p:nvSpPr>
          <p:cNvPr id="19" name="Text 12"/>
          <p:cNvSpPr/>
          <p:nvPr/>
        </p:nvSpPr>
        <p:spPr>
          <a:xfrm>
            <a:off x="2319338" y="4579441"/>
            <a:ext cx="4705871" cy="225177"/>
          </a:xfrm>
          <a:prstGeom prst="rect">
            <a:avLst/>
          </a:prstGeom>
          <a:noFill/>
          <a:ln/>
        </p:spPr>
        <p:txBody>
          <a:bodyPr wrap="square" lIns="0" tIns="0" rIns="0" bIns="0" rtlCol="0" anchor="t">
            <a:normAutofit/>
          </a:bodyPr>
          <a:lstStyle/>
          <a:p>
            <a:pPr marL="0" indent="0" algn="l">
              <a:lnSpc>
                <a:spcPct val="105000"/>
              </a:lnSpc>
              <a:buNone/>
            </a:pPr>
            <a:r>
              <a:rPr lang="en-US" sz="700" dirty="0">
                <a:solidFill>
                  <a:srgbClr val="FFFFFF"/>
                </a:solidFill>
                <a:latin typeface="Inter" pitchFamily="34" charset="0"/>
                <a:ea typeface="Inter" pitchFamily="34" charset="-122"/>
                <a:cs typeface="Inter" pitchFamily="34" charset="-120"/>
              </a:rPr>
              <a:t>Your journey of integration starts now. Every conversation, every shared moment, and every act of kindness contributes to building a stronger, more connected community.</a:t>
            </a:r>
            <a:endParaRPr lang="en-US" sz="700" dirty="0"/>
          </a:p>
        </p:txBody>
      </p:sp>
      <p:pic>
        <p:nvPicPr>
          <p:cNvPr id="21" name="Obraz 20" descr="Obraz zawierający symbol, krąg, zrzut ekranu, Grafika&#10;&#10;Zawartość wygenerowana przez AI może być niepoprawna.">
            <a:extLst>
              <a:ext uri="{FF2B5EF4-FFF2-40B4-BE49-F238E27FC236}">
                <a16:creationId xmlns:a16="http://schemas.microsoft.com/office/drawing/2014/main" id="{111A69BE-162A-F478-A902-71691F3231F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32407" y="4408075"/>
            <a:ext cx="1114425" cy="38989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1071</Words>
  <Application>Microsoft Office PowerPoint</Application>
  <PresentationFormat>On-screen Show (16:9)</PresentationFormat>
  <Paragraphs>135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JOANNA GRABAN</cp:lastModifiedBy>
  <cp:revision>3</cp:revision>
  <dcterms:created xsi:type="dcterms:W3CDTF">2026-05-24T16:32:40Z</dcterms:created>
  <dcterms:modified xsi:type="dcterms:W3CDTF">2026-10-18T13:38:46Z</dcterms:modified>
</cp:coreProperties>
</file>