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9" r:id="rId12"/>
    <p:sldId id="267" r:id="rId1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BC98C9-89DE-4E3F-9798-6BED0BB8FB31}" v="57" dt="2023-04-23T12:21:07.427"/>
    <p1510:client id="{93DF52C9-F78B-B5F5-2657-259B54C5AFDB}" v="9" dt="2023-04-25T14:43:29.758"/>
    <p1510:client id="{F217B871-07A5-44AC-A769-B0D72647C07C}" v="3" dt="2023-04-24T16:26:44.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60"/>
  </p:normalViewPr>
  <p:slideViewPr>
    <p:cSldViewPr snapToGrid="0">
      <p:cViewPr varScale="1">
        <p:scale>
          <a:sx n="96" d="100"/>
          <a:sy n="96"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ŁOSŁAWA JAŹWIECKA-BELTER" userId="S::miljala52@edu.gdansk.pl::9152849a-f458-45b4-bc14-6593597b216b" providerId="AD" clId="Web-{93DF52C9-F78B-B5F5-2657-259B54C5AFDB}"/>
    <pc:docChg chg="modSld">
      <pc:chgData name="MIŁOSŁAWA JAŹWIECKA-BELTER" userId="S::miljala52@edu.gdansk.pl::9152849a-f458-45b4-bc14-6593597b216b" providerId="AD" clId="Web-{93DF52C9-F78B-B5F5-2657-259B54C5AFDB}" dt="2023-04-25T14:43:29.758" v="8" actId="20577"/>
      <pc:docMkLst>
        <pc:docMk/>
      </pc:docMkLst>
      <pc:sldChg chg="addSp delSp modSp">
        <pc:chgData name="MIŁOSŁAWA JAŹWIECKA-BELTER" userId="S::miljala52@edu.gdansk.pl::9152849a-f458-45b4-bc14-6593597b216b" providerId="AD" clId="Web-{93DF52C9-F78B-B5F5-2657-259B54C5AFDB}" dt="2023-04-25T14:43:29.758" v="8" actId="20577"/>
        <pc:sldMkLst>
          <pc:docMk/>
          <pc:sldMk cId="4271637576" sldId="256"/>
        </pc:sldMkLst>
        <pc:spChg chg="add mod">
          <ac:chgData name="MIŁOSŁAWA JAŹWIECKA-BELTER" userId="S::miljala52@edu.gdansk.pl::9152849a-f458-45b4-bc14-6593597b216b" providerId="AD" clId="Web-{93DF52C9-F78B-B5F5-2657-259B54C5AFDB}" dt="2023-04-25T14:43:29.758" v="8" actId="20577"/>
          <ac:spMkLst>
            <pc:docMk/>
            <pc:sldMk cId="4271637576" sldId="256"/>
            <ac:spMk id="5" creationId="{2C88A8E6-AF95-C3AB-17AC-E437990C2087}"/>
          </ac:spMkLst>
        </pc:spChg>
        <pc:picChg chg="add del">
          <ac:chgData name="MIŁOSŁAWA JAŹWIECKA-BELTER" userId="S::miljala52@edu.gdansk.pl::9152849a-f458-45b4-bc14-6593597b216b" providerId="AD" clId="Web-{93DF52C9-F78B-B5F5-2657-259B54C5AFDB}" dt="2023-04-25T14:37:23.183" v="2"/>
          <ac:picMkLst>
            <pc:docMk/>
            <pc:sldMk cId="4271637576" sldId="256"/>
            <ac:picMk id="3" creationId="{2E856E9F-B8E6-0C9A-9763-5815A52D6C62}"/>
          </ac:picMkLst>
        </pc:picChg>
        <pc:picChg chg="add del">
          <ac:chgData name="MIŁOSŁAWA JAŹWIECKA-BELTER" userId="S::miljala52@edu.gdansk.pl::9152849a-f458-45b4-bc14-6593597b216b" providerId="AD" clId="Web-{93DF52C9-F78B-B5F5-2657-259B54C5AFDB}" dt="2023-04-25T14:37:36.824" v="4"/>
          <ac:picMkLst>
            <pc:docMk/>
            <pc:sldMk cId="4271637576" sldId="256"/>
            <ac:picMk id="4" creationId="{2E856E9F-B8E6-0C9A-9763-5815A52D6C62}"/>
          </ac:picMkLst>
        </pc:picChg>
      </pc:sldChg>
      <pc:sldChg chg="modSp">
        <pc:chgData name="MIŁOSŁAWA JAŹWIECKA-BELTER" userId="S::miljala52@edu.gdansk.pl::9152849a-f458-45b4-bc14-6593597b216b" providerId="AD" clId="Web-{93DF52C9-F78B-B5F5-2657-259B54C5AFDB}" dt="2023-04-25T14:33:13.659" v="0"/>
        <pc:sldMkLst>
          <pc:docMk/>
          <pc:sldMk cId="1034620111" sldId="257"/>
        </pc:sldMkLst>
        <pc:picChg chg="ord">
          <ac:chgData name="MIŁOSŁAWA JAŹWIECKA-BELTER" userId="S::miljala52@edu.gdansk.pl::9152849a-f458-45b4-bc14-6593597b216b" providerId="AD" clId="Web-{93DF52C9-F78B-B5F5-2657-259B54C5AFDB}" dt="2023-04-25T14:33:13.659" v="0"/>
          <ac:picMkLst>
            <pc:docMk/>
            <pc:sldMk cId="1034620111" sldId="257"/>
            <ac:picMk id="7" creationId="{A9546334-43D8-15DF-3D62-EF43F1E3757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15A0E6-D72B-4878-854A-1E97946AADC7}"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340BE75E-CA13-41A3-BD52-E15E04B3995E}">
      <dgm:prSet/>
      <dgm:spPr/>
      <dgm:t>
        <a:bodyPr/>
        <a:lstStyle/>
        <a:p>
          <a:pPr algn="just"/>
          <a:r>
            <a:rPr lang="en-US" dirty="0">
              <a:latin typeface="Times New Roman" panose="02020603050405020304" pitchFamily="18" charset="0"/>
              <a:cs typeface="Times New Roman" panose="02020603050405020304" pitchFamily="18" charset="0"/>
            </a:rPr>
            <a:t>The countries with the cleanest air are New Zealand, Brunei and Sweden, while the most polluted are Saudi Arabia, Qatar and Egypt.</a:t>
          </a:r>
        </a:p>
      </dgm:t>
    </dgm:pt>
    <dgm:pt modelId="{3ADF472A-92C2-420C-9766-49094ABD6CF0}" type="parTrans" cxnId="{67F211AD-0023-4398-8E93-116EF403291B}">
      <dgm:prSet/>
      <dgm:spPr/>
      <dgm:t>
        <a:bodyPr/>
        <a:lstStyle/>
        <a:p>
          <a:endParaRPr lang="en-US"/>
        </a:p>
      </dgm:t>
    </dgm:pt>
    <dgm:pt modelId="{88BF8349-F9A8-4AEE-9ED3-D85678B31D46}" type="sibTrans" cxnId="{67F211AD-0023-4398-8E93-116EF403291B}">
      <dgm:prSet/>
      <dgm:spPr/>
      <dgm:t>
        <a:bodyPr/>
        <a:lstStyle/>
        <a:p>
          <a:endParaRPr lang="en-US"/>
        </a:p>
      </dgm:t>
    </dgm:pt>
    <dgm:pt modelId="{B70515BC-7A43-4147-A042-7D57E296A12E}">
      <dgm:prSet/>
      <dgm:spPr/>
      <dgm:t>
        <a:bodyPr/>
        <a:lstStyle/>
        <a:p>
          <a:pPr algn="just"/>
          <a:r>
            <a:rPr lang="en-US" dirty="0">
              <a:latin typeface="Times New Roman" panose="02020603050405020304" pitchFamily="18" charset="0"/>
              <a:cs typeface="Times New Roman" panose="02020603050405020304" pitchFamily="18" charset="0"/>
            </a:rPr>
            <a:t>A person at rest uses about 5-7 liters of air per minute, while a person who runs needs about 50 liters.</a:t>
          </a:r>
        </a:p>
      </dgm:t>
    </dgm:pt>
    <dgm:pt modelId="{51C54EDE-DBE7-4DB1-833D-16361D0E1448}" type="parTrans" cxnId="{57A5A2BB-9074-4518-9DB5-93D4EF05576C}">
      <dgm:prSet/>
      <dgm:spPr/>
      <dgm:t>
        <a:bodyPr/>
        <a:lstStyle/>
        <a:p>
          <a:endParaRPr lang="en-US"/>
        </a:p>
      </dgm:t>
    </dgm:pt>
    <dgm:pt modelId="{607950A2-4740-4906-A645-2840EE18E67A}" type="sibTrans" cxnId="{57A5A2BB-9074-4518-9DB5-93D4EF05576C}">
      <dgm:prSet/>
      <dgm:spPr/>
      <dgm:t>
        <a:bodyPr/>
        <a:lstStyle/>
        <a:p>
          <a:endParaRPr lang="en-US"/>
        </a:p>
      </dgm:t>
    </dgm:pt>
    <dgm:pt modelId="{7D391252-9881-42E7-B035-CE8B470A757E}">
      <dgm:prSet/>
      <dgm:spPr/>
      <dgm:t>
        <a:bodyPr/>
        <a:lstStyle/>
        <a:p>
          <a:pPr algn="just"/>
          <a:r>
            <a:rPr lang="en-US" dirty="0">
              <a:latin typeface="Times New Roman" panose="02020603050405020304" pitchFamily="18" charset="0"/>
              <a:cs typeface="Times New Roman" panose="02020603050405020304" pitchFamily="18" charset="0"/>
            </a:rPr>
            <a:t>In Poland, one of the taxes is levied on air. It is a tourist tax that is collected from tourists in environmentally attractive towns or in health resorts.</a:t>
          </a:r>
        </a:p>
      </dgm:t>
    </dgm:pt>
    <dgm:pt modelId="{218BC087-DBC6-4E8C-9293-3CBF1D0536D9}" type="parTrans" cxnId="{E4F27071-4EC0-46BC-808A-307313CC6413}">
      <dgm:prSet/>
      <dgm:spPr/>
      <dgm:t>
        <a:bodyPr/>
        <a:lstStyle/>
        <a:p>
          <a:endParaRPr lang="en-US"/>
        </a:p>
      </dgm:t>
    </dgm:pt>
    <dgm:pt modelId="{C591BD24-0B5D-477A-851C-6A4DCC86D11D}" type="sibTrans" cxnId="{E4F27071-4EC0-46BC-808A-307313CC6413}">
      <dgm:prSet/>
      <dgm:spPr/>
      <dgm:t>
        <a:bodyPr/>
        <a:lstStyle/>
        <a:p>
          <a:endParaRPr lang="en-US"/>
        </a:p>
      </dgm:t>
    </dgm:pt>
    <dgm:pt modelId="{C0AD8EBE-FC3A-454C-82B7-AAD59E9A47E9}" type="pres">
      <dgm:prSet presAssocID="{4815A0E6-D72B-4878-854A-1E97946AADC7}" presName="linear" presStyleCnt="0">
        <dgm:presLayoutVars>
          <dgm:animLvl val="lvl"/>
          <dgm:resizeHandles val="exact"/>
        </dgm:presLayoutVars>
      </dgm:prSet>
      <dgm:spPr/>
    </dgm:pt>
    <dgm:pt modelId="{122DA431-E793-44DB-AEE8-7F842F1D97FC}" type="pres">
      <dgm:prSet presAssocID="{340BE75E-CA13-41A3-BD52-E15E04B3995E}" presName="parentText" presStyleLbl="node1" presStyleIdx="0" presStyleCnt="3">
        <dgm:presLayoutVars>
          <dgm:chMax val="0"/>
          <dgm:bulletEnabled val="1"/>
        </dgm:presLayoutVars>
      </dgm:prSet>
      <dgm:spPr/>
    </dgm:pt>
    <dgm:pt modelId="{7EBDF757-5AE4-4A31-BC21-8CB8DD819995}" type="pres">
      <dgm:prSet presAssocID="{88BF8349-F9A8-4AEE-9ED3-D85678B31D46}" presName="spacer" presStyleCnt="0"/>
      <dgm:spPr/>
    </dgm:pt>
    <dgm:pt modelId="{2F58B679-94FB-42DA-999A-8D057FE03145}" type="pres">
      <dgm:prSet presAssocID="{B70515BC-7A43-4147-A042-7D57E296A12E}" presName="parentText" presStyleLbl="node1" presStyleIdx="1" presStyleCnt="3">
        <dgm:presLayoutVars>
          <dgm:chMax val="0"/>
          <dgm:bulletEnabled val="1"/>
        </dgm:presLayoutVars>
      </dgm:prSet>
      <dgm:spPr/>
    </dgm:pt>
    <dgm:pt modelId="{3CA07077-6A84-4F12-97A2-9439054F38FF}" type="pres">
      <dgm:prSet presAssocID="{607950A2-4740-4906-A645-2840EE18E67A}" presName="spacer" presStyleCnt="0"/>
      <dgm:spPr/>
    </dgm:pt>
    <dgm:pt modelId="{7BB9F3B0-981C-4AD3-BF25-3B6DA580C9CA}" type="pres">
      <dgm:prSet presAssocID="{7D391252-9881-42E7-B035-CE8B470A757E}" presName="parentText" presStyleLbl="node1" presStyleIdx="2" presStyleCnt="3" custLinFactY="2089" custLinFactNeighborY="100000">
        <dgm:presLayoutVars>
          <dgm:chMax val="0"/>
          <dgm:bulletEnabled val="1"/>
        </dgm:presLayoutVars>
      </dgm:prSet>
      <dgm:spPr/>
    </dgm:pt>
  </dgm:ptLst>
  <dgm:cxnLst>
    <dgm:cxn modelId="{7527820C-B373-4593-93B3-CEE50595C2A3}" type="presOf" srcId="{B70515BC-7A43-4147-A042-7D57E296A12E}" destId="{2F58B679-94FB-42DA-999A-8D057FE03145}" srcOrd="0" destOrd="0" presId="urn:microsoft.com/office/officeart/2005/8/layout/vList2"/>
    <dgm:cxn modelId="{A73E6A31-C3D1-4A8D-A645-844A78219462}" type="presOf" srcId="{340BE75E-CA13-41A3-BD52-E15E04B3995E}" destId="{122DA431-E793-44DB-AEE8-7F842F1D97FC}" srcOrd="0" destOrd="0" presId="urn:microsoft.com/office/officeart/2005/8/layout/vList2"/>
    <dgm:cxn modelId="{07166971-A389-4B97-9F9A-45908EC51875}" type="presOf" srcId="{7D391252-9881-42E7-B035-CE8B470A757E}" destId="{7BB9F3B0-981C-4AD3-BF25-3B6DA580C9CA}" srcOrd="0" destOrd="0" presId="urn:microsoft.com/office/officeart/2005/8/layout/vList2"/>
    <dgm:cxn modelId="{E4F27071-4EC0-46BC-808A-307313CC6413}" srcId="{4815A0E6-D72B-4878-854A-1E97946AADC7}" destId="{7D391252-9881-42E7-B035-CE8B470A757E}" srcOrd="2" destOrd="0" parTransId="{218BC087-DBC6-4E8C-9293-3CBF1D0536D9}" sibTransId="{C591BD24-0B5D-477A-851C-6A4DCC86D11D}"/>
    <dgm:cxn modelId="{67F211AD-0023-4398-8E93-116EF403291B}" srcId="{4815A0E6-D72B-4878-854A-1E97946AADC7}" destId="{340BE75E-CA13-41A3-BD52-E15E04B3995E}" srcOrd="0" destOrd="0" parTransId="{3ADF472A-92C2-420C-9766-49094ABD6CF0}" sibTransId="{88BF8349-F9A8-4AEE-9ED3-D85678B31D46}"/>
    <dgm:cxn modelId="{57A5A2BB-9074-4518-9DB5-93D4EF05576C}" srcId="{4815A0E6-D72B-4878-854A-1E97946AADC7}" destId="{B70515BC-7A43-4147-A042-7D57E296A12E}" srcOrd="1" destOrd="0" parTransId="{51C54EDE-DBE7-4DB1-833D-16361D0E1448}" sibTransId="{607950A2-4740-4906-A645-2840EE18E67A}"/>
    <dgm:cxn modelId="{77AD38C6-3930-46E9-BF73-37E7AE5E0376}" type="presOf" srcId="{4815A0E6-D72B-4878-854A-1E97946AADC7}" destId="{C0AD8EBE-FC3A-454C-82B7-AAD59E9A47E9}" srcOrd="0" destOrd="0" presId="urn:microsoft.com/office/officeart/2005/8/layout/vList2"/>
    <dgm:cxn modelId="{D89B89CD-2A28-4FF6-B70E-8D6E42096E44}" type="presParOf" srcId="{C0AD8EBE-FC3A-454C-82B7-AAD59E9A47E9}" destId="{122DA431-E793-44DB-AEE8-7F842F1D97FC}" srcOrd="0" destOrd="0" presId="urn:microsoft.com/office/officeart/2005/8/layout/vList2"/>
    <dgm:cxn modelId="{32CFFEAA-AE90-45DD-B373-700B3FE142D8}" type="presParOf" srcId="{C0AD8EBE-FC3A-454C-82B7-AAD59E9A47E9}" destId="{7EBDF757-5AE4-4A31-BC21-8CB8DD819995}" srcOrd="1" destOrd="0" presId="urn:microsoft.com/office/officeart/2005/8/layout/vList2"/>
    <dgm:cxn modelId="{D8C3D7FA-E80B-49A8-B8BC-C0302398BABA}" type="presParOf" srcId="{C0AD8EBE-FC3A-454C-82B7-AAD59E9A47E9}" destId="{2F58B679-94FB-42DA-999A-8D057FE03145}" srcOrd="2" destOrd="0" presId="urn:microsoft.com/office/officeart/2005/8/layout/vList2"/>
    <dgm:cxn modelId="{F404E443-7820-48D1-A32B-185B403886D9}" type="presParOf" srcId="{C0AD8EBE-FC3A-454C-82B7-AAD59E9A47E9}" destId="{3CA07077-6A84-4F12-97A2-9439054F38FF}" srcOrd="3" destOrd="0" presId="urn:microsoft.com/office/officeart/2005/8/layout/vList2"/>
    <dgm:cxn modelId="{955420EB-FE36-4C4D-A54B-A5ED61D752EB}" type="presParOf" srcId="{C0AD8EBE-FC3A-454C-82B7-AAD59E9A47E9}" destId="{7BB9F3B0-981C-4AD3-BF25-3B6DA580C9C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DA431-E793-44DB-AEE8-7F842F1D97FC}">
      <dsp:nvSpPr>
        <dsp:cNvPr id="0" name=""/>
        <dsp:cNvSpPr/>
      </dsp:nvSpPr>
      <dsp:spPr>
        <a:xfrm>
          <a:off x="0" y="21225"/>
          <a:ext cx="6666833" cy="175390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The countries with the cleanest air are New Zealand, Brunei and Sweden, while the most polluted are Saudi Arabia, Qatar and Egypt.</a:t>
          </a:r>
        </a:p>
      </dsp:txBody>
      <dsp:txXfrm>
        <a:off x="85618" y="106843"/>
        <a:ext cx="6495597" cy="1582667"/>
      </dsp:txXfrm>
    </dsp:sp>
    <dsp:sp modelId="{2F58B679-94FB-42DA-999A-8D057FE03145}">
      <dsp:nvSpPr>
        <dsp:cNvPr id="0" name=""/>
        <dsp:cNvSpPr/>
      </dsp:nvSpPr>
      <dsp:spPr>
        <a:xfrm>
          <a:off x="0" y="1850008"/>
          <a:ext cx="6666833" cy="1753903"/>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A person at rest uses about 5-7 liters of air per minute, while a person who runs needs about 50 liters.</a:t>
          </a:r>
        </a:p>
      </dsp:txBody>
      <dsp:txXfrm>
        <a:off x="85618" y="1935626"/>
        <a:ext cx="6495597" cy="1582667"/>
      </dsp:txXfrm>
    </dsp:sp>
    <dsp:sp modelId="{7BB9F3B0-981C-4AD3-BF25-3B6DA580C9CA}">
      <dsp:nvSpPr>
        <dsp:cNvPr id="0" name=""/>
        <dsp:cNvSpPr/>
      </dsp:nvSpPr>
      <dsp:spPr>
        <a:xfrm>
          <a:off x="0" y="3700016"/>
          <a:ext cx="6666833" cy="1753903"/>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In Poland, one of the taxes is levied on air. It is a tourist tax that is collected from tourists in environmentally attractive towns or in health resorts.</a:t>
          </a:r>
        </a:p>
      </dsp:txBody>
      <dsp:txXfrm>
        <a:off x="85618" y="3785634"/>
        <a:ext cx="6495597" cy="158266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BE3DCC-0669-1D1D-A79B-C9935F52E83E}"/>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EBE43858-5D57-AC2E-A3E8-FED2DE5D11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6A73A762-1E56-5436-6AC5-78728BC28B86}"/>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A866BD2F-E811-BC3F-7737-D254CD02D59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0BE8729-F30F-957A-299C-9039FCF32BAC}"/>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123155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C94BA8-C80B-8ED2-D488-5389A76FA7DC}"/>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C2AF2A31-02BA-8D89-DE96-6628B1C49A17}"/>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971454A-FF00-9E95-A0C4-B67657E91612}"/>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6E1BF9FE-7CBE-141A-49E3-6451624B8D1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B2BEC83-E865-3F02-D413-B12436D1A080}"/>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2271239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899B911-D447-EF16-BE85-516B7AB23F28}"/>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D4A2B7B8-EFCD-6337-647D-B90ABCC50F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7FD4AA4E-4ABB-54A3-BE29-894B9B2ED1FF}"/>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D9437D39-BE2B-5BF4-2457-FB139F94CC6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1A2CE5C-C53A-0862-F6E5-095787AFC90A}"/>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3669019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C55AEF-D960-2863-1847-13FF62851746}"/>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CBFB600F-3D25-D03D-DE89-9C72572C2D7A}"/>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5CE87B39-2DBE-3859-883E-044160ABEDEE}"/>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F0DC8061-1967-FB03-A095-620E91F3DF82}"/>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6" name="Symbol zastępczy stopki 5">
            <a:extLst>
              <a:ext uri="{FF2B5EF4-FFF2-40B4-BE49-F238E27FC236}">
                <a16:creationId xmlns:a16="http://schemas.microsoft.com/office/drawing/2014/main" id="{EAE0CC5C-D699-37F2-F241-A3B656C2C81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DA719A21-58E6-868C-17E2-45F09DC09EAC}"/>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2415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3475D5-E5EB-6CCB-3B33-3D6CE7ED4A7E}"/>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F51B646F-2EEE-9B7F-5F8B-58BB9AA089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1A120C6-517C-9885-C53B-0D89FE494A8F}"/>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2A94D5C-D8A3-7D85-8776-461AB9E339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8AC36D3C-E014-C93F-C9F5-D8B0A1427AEF}"/>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093C29EF-D731-2367-BD6B-1FB4C32A8FDA}"/>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8" name="Symbol zastępczy stopki 7">
            <a:extLst>
              <a:ext uri="{FF2B5EF4-FFF2-40B4-BE49-F238E27FC236}">
                <a16:creationId xmlns:a16="http://schemas.microsoft.com/office/drawing/2014/main" id="{DFD4689F-AF1C-CD84-D5B6-9B320F32707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38057693-2521-4080-EA4B-5B3FE5317B30}"/>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134593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2C40CE-365C-32EB-9132-76851821D7A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25DF549C-B6E5-4716-0400-6A7BDE89D3B1}"/>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4" name="Symbol zastępczy stopki 3">
            <a:extLst>
              <a:ext uri="{FF2B5EF4-FFF2-40B4-BE49-F238E27FC236}">
                <a16:creationId xmlns:a16="http://schemas.microsoft.com/office/drawing/2014/main" id="{D4968538-6355-F3A6-6CA4-1157B481160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A725E5CA-0673-81E0-01C7-929AC762FBD2}"/>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4267976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64A190F-9C77-D205-DCB1-A32426DB910E}"/>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3" name="Symbol zastępczy stopki 2">
            <a:extLst>
              <a:ext uri="{FF2B5EF4-FFF2-40B4-BE49-F238E27FC236}">
                <a16:creationId xmlns:a16="http://schemas.microsoft.com/office/drawing/2014/main" id="{EFC439AE-27BC-6579-3D32-6D8D7D08D261}"/>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4D33AD80-AB6F-8CD9-96A9-E0EE6790853D}"/>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2150282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3F2CA-84A9-4D7B-C285-D588FFB72C1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BE68B1DE-0DD7-84DE-FAD3-0AA0159776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FE391D2E-63E4-C434-38E9-A1591050E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529661A-9E70-76B2-C193-E862DA8F2DAB}"/>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6" name="Symbol zastępczy stopki 5">
            <a:extLst>
              <a:ext uri="{FF2B5EF4-FFF2-40B4-BE49-F238E27FC236}">
                <a16:creationId xmlns:a16="http://schemas.microsoft.com/office/drawing/2014/main" id="{C6E6B094-E814-0E27-50FB-76CF3A5F343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206914-7472-49CD-61CA-B60246832B8B}"/>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525689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0A56EC-6538-AA07-87EC-50C0E6AAA762}"/>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069EDD77-B71A-5C9E-6328-1B63F8EF4D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0941E76D-F47D-5B28-1554-7EEC46C80D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E9CDC3B-3B4C-D5BF-5F79-74F12055C0B7}"/>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6" name="Symbol zastępczy stopki 5">
            <a:extLst>
              <a:ext uri="{FF2B5EF4-FFF2-40B4-BE49-F238E27FC236}">
                <a16:creationId xmlns:a16="http://schemas.microsoft.com/office/drawing/2014/main" id="{5713AE0B-1922-5B0C-D4EC-59C72A8AE009}"/>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8A7B83D-756E-74B2-E83B-8F92A1EDAD3A}"/>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57627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3A49E4A-6F56-E46C-AC39-2C8A0EF51F60}"/>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D98CD2B-8EBB-5F1F-B08C-7F65C0AB1C9A}"/>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D9294D0-99C7-5B67-53A3-DF03C1A77858}"/>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179370E0-746A-3492-3AF5-BC678135D88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CCAC1D9-6164-6720-1230-8655ABF255D0}"/>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345795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79B7023C-DD64-D4E3-C982-CA0C6695738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12AAE4F3-BC80-AA49-9738-E83D80C58AAB}"/>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FA01345-3724-40A9-7902-8DB1856F2C70}"/>
              </a:ext>
            </a:extLst>
          </p:cNvPr>
          <p:cNvSpPr>
            <a:spLocks noGrp="1"/>
          </p:cNvSpPr>
          <p:nvPr>
            <p:ph type="dt" sz="half" idx="10"/>
          </p:nvPr>
        </p:nvSpPr>
        <p:spPr/>
        <p:txBody>
          <a:body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9BE5AB38-DA93-57AC-12F4-93DB2DFACFE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17FF973-0522-7028-1D8B-57376974E09C}"/>
              </a:ext>
            </a:extLst>
          </p:cNvPr>
          <p:cNvSpPr>
            <a:spLocks noGrp="1"/>
          </p:cNvSpPr>
          <p:nvPr>
            <p:ph type="sldNum" sz="quarter" idx="12"/>
          </p:nvPr>
        </p:nvSpPr>
        <p:spPr/>
        <p:txBody>
          <a:bodyPr/>
          <a:lstStyle/>
          <a:p>
            <a:fld id="{6DDBD19D-C03D-4578-904E-46BF52CE93C5}" type="slidenum">
              <a:rPr lang="pl-PL" smtClean="0"/>
              <a:t>‹#›</a:t>
            </a:fld>
            <a:endParaRPr lang="pl-PL"/>
          </a:p>
        </p:txBody>
      </p:sp>
    </p:spTree>
    <p:extLst>
      <p:ext uri="{BB962C8B-B14F-4D97-AF65-F5344CB8AC3E}">
        <p14:creationId xmlns:p14="http://schemas.microsoft.com/office/powerpoint/2010/main" val="10617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2AED02D4-55A9-4015-1FE7-3D00E5AFF6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DB041BAA-8CF4-2A9F-B09F-DE74BEBE2A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07879E2E-9975-4B91-3BA5-AEE1088C28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C10EF-1E1E-4561-8FC0-6FF31F1599D5}" type="datetimeFigureOut">
              <a:rPr lang="pl-PL" smtClean="0"/>
              <a:t>25.04.2023</a:t>
            </a:fld>
            <a:endParaRPr lang="pl-PL"/>
          </a:p>
        </p:txBody>
      </p:sp>
      <p:sp>
        <p:nvSpPr>
          <p:cNvPr id="5" name="Symbol zastępczy stopki 4">
            <a:extLst>
              <a:ext uri="{FF2B5EF4-FFF2-40B4-BE49-F238E27FC236}">
                <a16:creationId xmlns:a16="http://schemas.microsoft.com/office/drawing/2014/main" id="{8DB49DCA-BAC6-EF74-9480-DDD16C8397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0F3DC7B2-34EA-E8F9-24CA-7020ADD562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BD19D-C03D-4578-904E-46BF52CE93C5}" type="slidenum">
              <a:rPr lang="pl-PL" smtClean="0"/>
              <a:t>‹#›</a:t>
            </a:fld>
            <a:endParaRPr lang="pl-PL"/>
          </a:p>
        </p:txBody>
      </p:sp>
    </p:spTree>
    <p:extLst>
      <p:ext uri="{BB962C8B-B14F-4D97-AF65-F5344CB8AC3E}">
        <p14:creationId xmlns:p14="http://schemas.microsoft.com/office/powerpoint/2010/main" val="482775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559294"/>
            <a:ext cx="12191999" cy="6298279"/>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28"/>
            <a:ext cx="6096001" cy="6858000"/>
          </a:xfrm>
          <a:prstGeom prst="rect">
            <a:avLst/>
          </a:prstGeom>
          <a:gradFill>
            <a:gsLst>
              <a:gs pos="13000">
                <a:srgbClr val="000000">
                  <a:alpha val="72000"/>
                </a:srgbClr>
              </a:gs>
              <a:gs pos="99000">
                <a:schemeClr val="accent1">
                  <a:lumMod val="50000"/>
                  <a:alpha val="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95809C5D-9E56-C7B5-EA60-B81B3714558F}"/>
              </a:ext>
            </a:extLst>
          </p:cNvPr>
          <p:cNvSpPr>
            <a:spLocks noGrp="1"/>
          </p:cNvSpPr>
          <p:nvPr>
            <p:ph type="ctrTitle"/>
          </p:nvPr>
        </p:nvSpPr>
        <p:spPr>
          <a:xfrm>
            <a:off x="1145136" y="1028700"/>
            <a:ext cx="9947305" cy="1090657"/>
          </a:xfrm>
        </p:spPr>
        <p:txBody>
          <a:bodyPr>
            <a:normAutofit/>
          </a:bodyPr>
          <a:lstStyle/>
          <a:p>
            <a:r>
              <a:rPr lang="pl-PL" sz="4800" dirty="0">
                <a:solidFill>
                  <a:srgbClr val="FFFFFF"/>
                </a:solidFill>
                <a:latin typeface="Times New Roman" panose="02020603050405020304" pitchFamily="18" charset="0"/>
                <a:cs typeface="Times New Roman" panose="02020603050405020304" pitchFamily="18" charset="0"/>
              </a:rPr>
              <a:t>The </a:t>
            </a:r>
            <a:r>
              <a:rPr lang="pl-PL" sz="4800" dirty="0" err="1">
                <a:solidFill>
                  <a:srgbClr val="FFFFFF"/>
                </a:solidFill>
                <a:latin typeface="Times New Roman" panose="02020603050405020304" pitchFamily="18" charset="0"/>
                <a:cs typeface="Times New Roman" panose="02020603050405020304" pitchFamily="18" charset="0"/>
              </a:rPr>
              <a:t>air</a:t>
            </a:r>
            <a:r>
              <a:rPr lang="pl-PL" sz="4800" dirty="0">
                <a:solidFill>
                  <a:srgbClr val="FFFFFF"/>
                </a:solidFill>
                <a:latin typeface="Times New Roman" panose="02020603050405020304" pitchFamily="18" charset="0"/>
                <a:cs typeface="Times New Roman" panose="02020603050405020304" pitchFamily="18" charset="0"/>
              </a:rPr>
              <a:t> and </a:t>
            </a:r>
            <a:r>
              <a:rPr lang="pl-PL" sz="4800" dirty="0" err="1">
                <a:solidFill>
                  <a:srgbClr val="FFFFFF"/>
                </a:solidFill>
                <a:latin typeface="Times New Roman" panose="02020603050405020304" pitchFamily="18" charset="0"/>
                <a:cs typeface="Times New Roman" panose="02020603050405020304" pitchFamily="18" charset="0"/>
              </a:rPr>
              <a:t>its</a:t>
            </a:r>
            <a:r>
              <a:rPr lang="pl-PL" sz="4800" dirty="0">
                <a:solidFill>
                  <a:srgbClr val="FFFFFF"/>
                </a:solidFill>
                <a:latin typeface="Times New Roman" panose="02020603050405020304" pitchFamily="18" charset="0"/>
                <a:cs typeface="Times New Roman" panose="02020603050405020304" pitchFamily="18" charset="0"/>
              </a:rPr>
              <a:t> </a:t>
            </a:r>
            <a:r>
              <a:rPr lang="pl-PL" sz="4800" dirty="0" err="1">
                <a:solidFill>
                  <a:srgbClr val="FFFFFF"/>
                </a:solidFill>
                <a:latin typeface="Times New Roman" panose="02020603050405020304" pitchFamily="18" charset="0"/>
                <a:cs typeface="Times New Roman" panose="02020603050405020304" pitchFamily="18" charset="0"/>
              </a:rPr>
              <a:t>components</a:t>
            </a:r>
            <a:endParaRPr lang="pl-PL" sz="4800" dirty="0">
              <a:solidFill>
                <a:srgbClr val="FFFFFF"/>
              </a:solidFill>
              <a:latin typeface="Times New Roman" panose="02020603050405020304" pitchFamily="18" charset="0"/>
              <a:cs typeface="Times New Roman" panose="02020603050405020304" pitchFamily="18" charset="0"/>
            </a:endParaRPr>
          </a:p>
        </p:txBody>
      </p:sp>
      <p:sp>
        <p:nvSpPr>
          <p:cNvPr id="20" name="Freeform: Shape 19">
            <a:extLst>
              <a:ext uri="{FF2B5EF4-FFF2-40B4-BE49-F238E27FC236}">
                <a16:creationId xmlns:a16="http://schemas.microsoft.com/office/drawing/2014/main" id="{32B3ACB3-D689-442E-8A40-8680B0FEB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063256" y="400727"/>
            <a:ext cx="4065484" cy="8849062"/>
          </a:xfrm>
          <a:custGeom>
            <a:avLst/>
            <a:gdLst>
              <a:gd name="connsiteX0" fmla="*/ 0 w 4065484"/>
              <a:gd name="connsiteY0" fmla="*/ 4424531 h 8849062"/>
              <a:gd name="connsiteX1" fmla="*/ 3899197 w 4065484"/>
              <a:gd name="connsiteY1" fmla="*/ 8840480 h 8849062"/>
              <a:gd name="connsiteX2" fmla="*/ 4065484 w 4065484"/>
              <a:gd name="connsiteY2" fmla="*/ 8849062 h 8849062"/>
              <a:gd name="connsiteX3" fmla="*/ 4065483 w 4065484"/>
              <a:gd name="connsiteY3" fmla="*/ 0 h 8849062"/>
              <a:gd name="connsiteX4" fmla="*/ 3899197 w 4065484"/>
              <a:gd name="connsiteY4" fmla="*/ 8581 h 8849062"/>
              <a:gd name="connsiteX5" fmla="*/ 0 w 4065484"/>
              <a:gd name="connsiteY5" fmla="*/ 4424531 h 884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484" h="8849062">
                <a:moveTo>
                  <a:pt x="0" y="4424531"/>
                </a:moveTo>
                <a:cubicBezTo>
                  <a:pt x="0" y="6722831"/>
                  <a:pt x="1709076" y="8613167"/>
                  <a:pt x="3899197" y="8840480"/>
                </a:cubicBezTo>
                <a:lnTo>
                  <a:pt x="4065484" y="8849062"/>
                </a:lnTo>
                <a:lnTo>
                  <a:pt x="4065483" y="0"/>
                </a:lnTo>
                <a:lnTo>
                  <a:pt x="3899197" y="8581"/>
                </a:lnTo>
                <a:cubicBezTo>
                  <a:pt x="1709075" y="235897"/>
                  <a:pt x="0" y="2126232"/>
                  <a:pt x="0" y="4424531"/>
                </a:cubicBezTo>
                <a:close/>
              </a:path>
            </a:pathLst>
          </a:custGeom>
          <a:gradFill flip="none" rotWithShape="1">
            <a:gsLst>
              <a:gs pos="0">
                <a:schemeClr val="accent1">
                  <a:alpha val="5000"/>
                </a:schemeClr>
              </a:gs>
              <a:gs pos="68000">
                <a:schemeClr val="accent1">
                  <a:alpha val="15000"/>
                </a:schemeClr>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raz 6" descr="Obraz zawierający natura, niebo, na wolnym powietrzu, chmury&#10;&#10;Opis wygenerowany automatycznie">
            <a:extLst>
              <a:ext uri="{FF2B5EF4-FFF2-40B4-BE49-F238E27FC236}">
                <a16:creationId xmlns:a16="http://schemas.microsoft.com/office/drawing/2014/main" id="{7B4B8BD2-FBEC-F2EF-955A-F6CD256E54F9}"/>
              </a:ext>
            </a:extLst>
          </p:cNvPr>
          <p:cNvPicPr>
            <a:picLocks noChangeAspect="1"/>
          </p:cNvPicPr>
          <p:nvPr/>
        </p:nvPicPr>
        <p:blipFill rotWithShape="1">
          <a:blip r:embed="rId2">
            <a:extLst>
              <a:ext uri="{28A0092B-C50C-407E-A947-70E740481C1C}">
                <a14:useLocalDpi xmlns:a14="http://schemas.microsoft.com/office/drawing/2010/main" val="0"/>
              </a:ext>
            </a:extLst>
          </a:blip>
          <a:srcRect t="29882" r="1" b="1"/>
          <a:stretch/>
        </p:blipFill>
        <p:spPr>
          <a:xfrm>
            <a:off x="2343302" y="3351745"/>
            <a:ext cx="7519558" cy="3506255"/>
          </a:xfrm>
          <a:custGeom>
            <a:avLst/>
            <a:gdLst/>
            <a:ahLst/>
            <a:cxnLst/>
            <a:rect l="l" t="t" r="r" b="b"/>
            <a:pathLst>
              <a:path w="7519558" h="3506255">
                <a:moveTo>
                  <a:pt x="3759779" y="0"/>
                </a:moveTo>
                <a:cubicBezTo>
                  <a:pt x="5713450" y="0"/>
                  <a:pt x="7320331" y="1484777"/>
                  <a:pt x="7513560" y="3387468"/>
                </a:cubicBezTo>
                <a:lnTo>
                  <a:pt x="7519558" y="3506255"/>
                </a:lnTo>
                <a:lnTo>
                  <a:pt x="0" y="3506255"/>
                </a:lnTo>
                <a:lnTo>
                  <a:pt x="5998" y="3387468"/>
                </a:lnTo>
                <a:cubicBezTo>
                  <a:pt x="199227" y="1484777"/>
                  <a:pt x="1806109" y="0"/>
                  <a:pt x="3759779" y="0"/>
                </a:cubicBezTo>
                <a:close/>
              </a:path>
            </a:pathLst>
          </a:custGeom>
        </p:spPr>
      </p:pic>
      <p:sp>
        <p:nvSpPr>
          <p:cNvPr id="5" name="Podtytuł 2">
            <a:extLst>
              <a:ext uri="{FF2B5EF4-FFF2-40B4-BE49-F238E27FC236}">
                <a16:creationId xmlns:a16="http://schemas.microsoft.com/office/drawing/2014/main" id="{2C88A8E6-AF95-C3AB-17AC-E437990C2087}"/>
              </a:ext>
            </a:extLst>
          </p:cNvPr>
          <p:cNvSpPr>
            <a:spLocks noGrp="1"/>
          </p:cNvSpPr>
          <p:nvPr/>
        </p:nvSpPr>
        <p:spPr>
          <a:xfrm>
            <a:off x="1524000" y="2262416"/>
            <a:ext cx="9144000" cy="49244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sz="2000" dirty="0">
                <a:solidFill>
                  <a:srgbClr val="FFFFFF"/>
                </a:solidFill>
                <a:ea typeface="Calibri"/>
                <a:cs typeface="Calibri"/>
              </a:rPr>
              <a:t>Julia </a:t>
            </a:r>
            <a:r>
              <a:rPr lang="pl-PL" sz="2000" dirty="0" err="1">
                <a:solidFill>
                  <a:srgbClr val="FFFFFF"/>
                </a:solidFill>
                <a:ea typeface="Calibri"/>
                <a:cs typeface="Calibri"/>
              </a:rPr>
              <a:t>Gudojć</a:t>
            </a:r>
            <a:endParaRPr lang="pl-PL" sz="2000" dirty="0" err="1">
              <a:solidFill>
                <a:srgbClr val="FFFFFF"/>
              </a:solidFill>
            </a:endParaRPr>
          </a:p>
        </p:txBody>
      </p:sp>
    </p:spTree>
    <p:extLst>
      <p:ext uri="{BB962C8B-B14F-4D97-AF65-F5344CB8AC3E}">
        <p14:creationId xmlns:p14="http://schemas.microsoft.com/office/powerpoint/2010/main" val="427163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C2B33343-A6F3-8AE7-EF2B-613C835D67A8}"/>
              </a:ext>
            </a:extLst>
          </p:cNvPr>
          <p:cNvSpPr>
            <a:spLocks noGrp="1"/>
          </p:cNvSpPr>
          <p:nvPr>
            <p:ph type="title"/>
          </p:nvPr>
        </p:nvSpPr>
        <p:spPr>
          <a:xfrm>
            <a:off x="5596501" y="489508"/>
            <a:ext cx="5754896" cy="1667569"/>
          </a:xfrm>
        </p:spPr>
        <p:txBody>
          <a:bodyPr anchor="b">
            <a:normAutofit/>
          </a:bodyPr>
          <a:lstStyle/>
          <a:p>
            <a:r>
              <a:rPr lang="pl-PL" dirty="0" err="1">
                <a:latin typeface="Times New Roman" panose="02020603050405020304" pitchFamily="18" charset="0"/>
                <a:cs typeface="Times New Roman" panose="02020603050405020304" pitchFamily="18" charset="0"/>
              </a:rPr>
              <a:t>What</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is</a:t>
            </a:r>
            <a:r>
              <a:rPr lang="pl-PL" dirty="0">
                <a:latin typeface="Times New Roman" panose="02020603050405020304" pitchFamily="18" charset="0"/>
                <a:cs typeface="Times New Roman" panose="02020603050405020304" pitchFamily="18" charset="0"/>
              </a:rPr>
              <a:t> the </a:t>
            </a:r>
            <a:r>
              <a:rPr lang="pl-PL" dirty="0" err="1">
                <a:latin typeface="Times New Roman" panose="02020603050405020304" pitchFamily="18" charset="0"/>
                <a:cs typeface="Times New Roman" panose="02020603050405020304" pitchFamily="18" charset="0"/>
              </a:rPr>
              <a:t>air</a:t>
            </a:r>
            <a:r>
              <a:rPr lang="pl-PL"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8A548303-E332-6FBE-2F06-97DFFA3E3BB3}"/>
              </a:ext>
            </a:extLst>
          </p:cNvPr>
          <p:cNvSpPr>
            <a:spLocks noGrp="1"/>
          </p:cNvSpPr>
          <p:nvPr>
            <p:ph idx="1"/>
          </p:nvPr>
        </p:nvSpPr>
        <p:spPr>
          <a:xfrm>
            <a:off x="5596501" y="2258112"/>
            <a:ext cx="6195448" cy="3197464"/>
          </a:xfrm>
        </p:spPr>
        <p:txBody>
          <a:bodyPr anchor="t">
            <a:noAutofit/>
          </a:bodyPr>
          <a:lstStyle/>
          <a:p>
            <a:pPr marL="0" indent="0" algn="just">
              <a:buNone/>
            </a:pPr>
            <a:r>
              <a:rPr lang="en-US" dirty="0">
                <a:latin typeface="Times New Roman" panose="02020603050405020304" pitchFamily="18" charset="0"/>
                <a:cs typeface="Times New Roman" panose="02020603050405020304" pitchFamily="18" charset="0"/>
              </a:rPr>
              <a:t>Air is a homogeneous mixture of various substances, mainly gases. It is colorless, odorless, tasteless and poorly soluble in water. Air is essential for the life of man and other organisms on Earth. In industry, it is used in combustion processes and as a raw material for the production of nitrogen, oxygen, argon and noble gases. It is the earth's atmosphere.</a:t>
            </a:r>
            <a:endParaRPr lang="pl-PL"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Zlewka">
            <a:extLst>
              <a:ext uri="{FF2B5EF4-FFF2-40B4-BE49-F238E27FC236}">
                <a16:creationId xmlns:a16="http://schemas.microsoft.com/office/drawing/2014/main" id="{A9546334-43D8-15DF-3D62-EF43F1E375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Tree>
    <p:extLst>
      <p:ext uri="{BB962C8B-B14F-4D97-AF65-F5344CB8AC3E}">
        <p14:creationId xmlns:p14="http://schemas.microsoft.com/office/powerpoint/2010/main" val="1034620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EA16AD56-AA15-4C48-03F4-3C11C5008441}"/>
              </a:ext>
            </a:extLst>
          </p:cNvPr>
          <p:cNvSpPr>
            <a:spLocks noGrp="1"/>
          </p:cNvSpPr>
          <p:nvPr>
            <p:ph type="title"/>
          </p:nvPr>
        </p:nvSpPr>
        <p:spPr>
          <a:xfrm>
            <a:off x="-21" y="1683756"/>
            <a:ext cx="4037845" cy="2396359"/>
          </a:xfrm>
        </p:spPr>
        <p:txBody>
          <a:bodyPr anchor="b">
            <a:normAutofit/>
          </a:bodyPr>
          <a:lstStyle/>
          <a:p>
            <a:pPr algn="ctr"/>
            <a:r>
              <a:rPr lang="pl-PL" dirty="0" err="1">
                <a:solidFill>
                  <a:srgbClr val="FFFFFF"/>
                </a:solidFill>
                <a:latin typeface="Times New Roman" panose="02020603050405020304" pitchFamily="18" charset="0"/>
                <a:cs typeface="Times New Roman" panose="02020603050405020304" pitchFamily="18" charset="0"/>
              </a:rPr>
              <a:t>Interesting</a:t>
            </a:r>
            <a:r>
              <a:rPr lang="pl-PL" dirty="0">
                <a:solidFill>
                  <a:srgbClr val="FFFFFF"/>
                </a:solidFill>
                <a:latin typeface="Times New Roman" panose="02020603050405020304" pitchFamily="18" charset="0"/>
                <a:cs typeface="Times New Roman" panose="02020603050405020304" pitchFamily="18" charset="0"/>
              </a:rPr>
              <a:t> </a:t>
            </a:r>
            <a:r>
              <a:rPr lang="pl-PL" dirty="0" err="1">
                <a:solidFill>
                  <a:srgbClr val="FFFFFF"/>
                </a:solidFill>
                <a:latin typeface="Times New Roman" panose="02020603050405020304" pitchFamily="18" charset="0"/>
                <a:cs typeface="Times New Roman" panose="02020603050405020304" pitchFamily="18" charset="0"/>
              </a:rPr>
              <a:t>facts</a:t>
            </a:r>
            <a:r>
              <a:rPr lang="pl-PL" dirty="0">
                <a:solidFill>
                  <a:srgbClr val="FFFFFF"/>
                </a:solidFill>
                <a:latin typeface="Times New Roman" panose="02020603050405020304" pitchFamily="18" charset="0"/>
                <a:cs typeface="Times New Roman" panose="02020603050405020304" pitchFamily="18" charset="0"/>
              </a:rPr>
              <a:t> </a:t>
            </a:r>
            <a:r>
              <a:rPr lang="pl-PL" dirty="0" err="1">
                <a:solidFill>
                  <a:srgbClr val="FFFFFF"/>
                </a:solidFill>
                <a:latin typeface="Times New Roman" panose="02020603050405020304" pitchFamily="18" charset="0"/>
                <a:cs typeface="Times New Roman" panose="02020603050405020304" pitchFamily="18" charset="0"/>
              </a:rPr>
              <a:t>about</a:t>
            </a:r>
            <a:r>
              <a:rPr lang="pl-PL" dirty="0">
                <a:solidFill>
                  <a:srgbClr val="FFFFFF"/>
                </a:solidFill>
                <a:latin typeface="Times New Roman" panose="02020603050405020304" pitchFamily="18" charset="0"/>
                <a:cs typeface="Times New Roman" panose="02020603050405020304" pitchFamily="18" charset="0"/>
              </a:rPr>
              <a:t> </a:t>
            </a:r>
            <a:r>
              <a:rPr lang="pl-PL" dirty="0" err="1">
                <a:solidFill>
                  <a:srgbClr val="FFFFFF"/>
                </a:solidFill>
                <a:latin typeface="Times New Roman" panose="02020603050405020304" pitchFamily="18" charset="0"/>
                <a:cs typeface="Times New Roman" panose="02020603050405020304" pitchFamily="18" charset="0"/>
              </a:rPr>
              <a:t>air</a:t>
            </a:r>
            <a:endParaRPr lang="pl-PL" dirty="0">
              <a:solidFill>
                <a:srgbClr val="FFFFFF"/>
              </a:solidFill>
              <a:latin typeface="Times New Roman" panose="02020603050405020304" pitchFamily="18" charset="0"/>
              <a:cs typeface="Times New Roman" panose="02020603050405020304" pitchFamily="18" charset="0"/>
            </a:endParaRPr>
          </a:p>
        </p:txBody>
      </p:sp>
      <p:graphicFrame>
        <p:nvGraphicFramePr>
          <p:cNvPr id="5" name="Symbol zastępczy zawartości 2">
            <a:extLst>
              <a:ext uri="{FF2B5EF4-FFF2-40B4-BE49-F238E27FC236}">
                <a16:creationId xmlns:a16="http://schemas.microsoft.com/office/drawing/2014/main" id="{9A6BC2F4-ACD3-25A3-89CE-02AD9F335989}"/>
              </a:ext>
            </a:extLst>
          </p:cNvPr>
          <p:cNvGraphicFramePr>
            <a:graphicFrameLocks noGrp="1"/>
          </p:cNvGraphicFramePr>
          <p:nvPr>
            <p:ph idx="1"/>
            <p:extLst>
              <p:ext uri="{D42A27DB-BD31-4B8C-83A1-F6EECF244321}">
                <p14:modId xmlns:p14="http://schemas.microsoft.com/office/powerpoint/2010/main" val="206730273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4695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5">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9">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1">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0A825AB5-0CC0-EA0F-1960-5044FB0BD8CB}"/>
              </a:ext>
            </a:extLst>
          </p:cNvPr>
          <p:cNvSpPr>
            <a:spLocks noGrp="1"/>
          </p:cNvSpPr>
          <p:nvPr>
            <p:ph type="title"/>
          </p:nvPr>
        </p:nvSpPr>
        <p:spPr>
          <a:xfrm>
            <a:off x="1371599" y="294538"/>
            <a:ext cx="9895951" cy="1033669"/>
          </a:xfrm>
        </p:spPr>
        <p:txBody>
          <a:bodyPr>
            <a:normAutofit/>
          </a:bodyPr>
          <a:lstStyle/>
          <a:p>
            <a:pPr algn="ctr"/>
            <a:r>
              <a:rPr lang="pl-PL" dirty="0">
                <a:solidFill>
                  <a:srgbClr val="FFFFFF"/>
                </a:solidFill>
                <a:latin typeface="Times New Roman" panose="02020603050405020304" pitchFamily="18" charset="0"/>
                <a:cs typeface="Times New Roman" panose="02020603050405020304" pitchFamily="18" charset="0"/>
              </a:rPr>
              <a:t>The </a:t>
            </a:r>
            <a:r>
              <a:rPr lang="pl-PL" dirty="0" err="1">
                <a:solidFill>
                  <a:srgbClr val="FFFFFF"/>
                </a:solidFill>
                <a:latin typeface="Times New Roman" panose="02020603050405020304" pitchFamily="18" charset="0"/>
                <a:cs typeface="Times New Roman" panose="02020603050405020304" pitchFamily="18" charset="0"/>
              </a:rPr>
              <a:t>air</a:t>
            </a:r>
            <a:r>
              <a:rPr lang="pl-PL" dirty="0">
                <a:solidFill>
                  <a:srgbClr val="FFFFFF"/>
                </a:solidFill>
                <a:latin typeface="Times New Roman" panose="02020603050405020304" pitchFamily="18" charset="0"/>
                <a:cs typeface="Times New Roman" panose="02020603050405020304" pitchFamily="18" charset="0"/>
              </a:rPr>
              <a:t> </a:t>
            </a:r>
            <a:r>
              <a:rPr lang="pl-PL" dirty="0" err="1">
                <a:solidFill>
                  <a:srgbClr val="FFFFFF"/>
                </a:solidFill>
                <a:latin typeface="Times New Roman" panose="02020603050405020304" pitchFamily="18" charset="0"/>
                <a:cs typeface="Times New Roman" panose="02020603050405020304" pitchFamily="18" charset="0"/>
              </a:rPr>
              <a:t>components</a:t>
            </a:r>
            <a:endParaRPr lang="pl-PL" dirty="0">
              <a:solidFill>
                <a:srgbClr val="FFFFFF"/>
              </a:solidFill>
              <a:latin typeface="Times New Roman" panose="02020603050405020304" pitchFamily="18" charset="0"/>
              <a:cs typeface="Times New Roman" panose="02020603050405020304" pitchFamily="18" charset="0"/>
            </a:endParaRPr>
          </a:p>
        </p:txBody>
      </p:sp>
      <p:sp>
        <p:nvSpPr>
          <p:cNvPr id="7" name="Prostokąt 6">
            <a:extLst>
              <a:ext uri="{FF2B5EF4-FFF2-40B4-BE49-F238E27FC236}">
                <a16:creationId xmlns:a16="http://schemas.microsoft.com/office/drawing/2014/main" id="{6277B071-0728-B8BE-03FA-F982A5BAB19B}"/>
              </a:ext>
            </a:extLst>
          </p:cNvPr>
          <p:cNvSpPr/>
          <p:nvPr/>
        </p:nvSpPr>
        <p:spPr>
          <a:xfrm>
            <a:off x="3528391" y="1968136"/>
            <a:ext cx="5546035"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dirty="0">
                <a:latin typeface="Times New Roman" panose="02020603050405020304" pitchFamily="18" charset="0"/>
                <a:cs typeface="Times New Roman" panose="02020603050405020304" pitchFamily="18" charset="0"/>
              </a:rPr>
              <a:t>the </a:t>
            </a:r>
            <a:r>
              <a:rPr lang="pl-PL" sz="2800" dirty="0" err="1">
                <a:latin typeface="Times New Roman" panose="02020603050405020304" pitchFamily="18" charset="0"/>
                <a:cs typeface="Times New Roman" panose="02020603050405020304" pitchFamily="18" charset="0"/>
              </a:rPr>
              <a:t>air</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components</a:t>
            </a:r>
            <a:endParaRPr lang="pl-PL" sz="2800" dirty="0">
              <a:latin typeface="Times New Roman" panose="02020603050405020304" pitchFamily="18" charset="0"/>
              <a:cs typeface="Times New Roman" panose="02020603050405020304" pitchFamily="18" charset="0"/>
            </a:endParaRPr>
          </a:p>
        </p:txBody>
      </p:sp>
      <p:sp>
        <p:nvSpPr>
          <p:cNvPr id="10" name="Prostokąt 9">
            <a:extLst>
              <a:ext uri="{FF2B5EF4-FFF2-40B4-BE49-F238E27FC236}">
                <a16:creationId xmlns:a16="http://schemas.microsoft.com/office/drawing/2014/main" id="{27CC849A-98C5-F8F4-1468-B863CC0E8290}"/>
              </a:ext>
            </a:extLst>
          </p:cNvPr>
          <p:cNvSpPr/>
          <p:nvPr/>
        </p:nvSpPr>
        <p:spPr>
          <a:xfrm>
            <a:off x="3548665" y="2926895"/>
            <a:ext cx="2770909"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a:latin typeface="Times New Roman" panose="02020603050405020304" pitchFamily="18" charset="0"/>
                <a:cs typeface="Times New Roman" panose="02020603050405020304" pitchFamily="18" charset="0"/>
              </a:rPr>
              <a:t>of </a:t>
            </a:r>
            <a:r>
              <a:rPr lang="pl-PL" sz="2400" dirty="0" err="1">
                <a:latin typeface="Times New Roman" panose="02020603050405020304" pitchFamily="18" charset="0"/>
                <a:cs typeface="Times New Roman" panose="02020603050405020304" pitchFamily="18" charset="0"/>
              </a:rPr>
              <a:t>constant</a:t>
            </a:r>
            <a:r>
              <a:rPr lang="pl-PL" sz="2400" dirty="0">
                <a:latin typeface="Times New Roman" panose="02020603050405020304" pitchFamily="18" charset="0"/>
                <a:cs typeface="Times New Roman" panose="02020603050405020304" pitchFamily="18" charset="0"/>
              </a:rPr>
              <a:t> </a:t>
            </a:r>
            <a:r>
              <a:rPr lang="pl-PL" sz="2400" dirty="0" err="1">
                <a:latin typeface="Times New Roman" panose="02020603050405020304" pitchFamily="18" charset="0"/>
                <a:cs typeface="Times New Roman" panose="02020603050405020304" pitchFamily="18" charset="0"/>
              </a:rPr>
              <a:t>content</a:t>
            </a:r>
            <a:endParaRPr lang="pl-PL" sz="2400" dirty="0">
              <a:latin typeface="Times New Roman" panose="02020603050405020304" pitchFamily="18" charset="0"/>
              <a:cs typeface="Times New Roman" panose="02020603050405020304" pitchFamily="18" charset="0"/>
            </a:endParaRPr>
          </a:p>
        </p:txBody>
      </p:sp>
      <p:sp>
        <p:nvSpPr>
          <p:cNvPr id="11" name="Prostokąt 10">
            <a:extLst>
              <a:ext uri="{FF2B5EF4-FFF2-40B4-BE49-F238E27FC236}">
                <a16:creationId xmlns:a16="http://schemas.microsoft.com/office/drawing/2014/main" id="{39395B27-6A2F-DA5F-6C82-E07FA4A3DFE1}"/>
              </a:ext>
            </a:extLst>
          </p:cNvPr>
          <p:cNvSpPr/>
          <p:nvPr/>
        </p:nvSpPr>
        <p:spPr>
          <a:xfrm>
            <a:off x="6577564" y="2926895"/>
            <a:ext cx="2520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a:latin typeface="Times New Roman" panose="02020603050405020304" pitchFamily="18" charset="0"/>
                <a:cs typeface="Times New Roman" panose="02020603050405020304" pitchFamily="18" charset="0"/>
              </a:rPr>
              <a:t>of </a:t>
            </a:r>
            <a:r>
              <a:rPr lang="pl-PL" sz="2400" dirty="0" err="1">
                <a:latin typeface="Times New Roman" panose="02020603050405020304" pitchFamily="18" charset="0"/>
                <a:cs typeface="Times New Roman" panose="02020603050405020304" pitchFamily="18" charset="0"/>
              </a:rPr>
              <a:t>variable</a:t>
            </a:r>
            <a:r>
              <a:rPr lang="pl-PL" sz="2400" dirty="0">
                <a:latin typeface="Times New Roman" panose="02020603050405020304" pitchFamily="18" charset="0"/>
                <a:cs typeface="Times New Roman" panose="02020603050405020304" pitchFamily="18" charset="0"/>
              </a:rPr>
              <a:t> </a:t>
            </a:r>
            <a:r>
              <a:rPr lang="pl-PL" sz="2400" dirty="0" err="1">
                <a:latin typeface="Times New Roman" panose="02020603050405020304" pitchFamily="18" charset="0"/>
                <a:cs typeface="Times New Roman" panose="02020603050405020304" pitchFamily="18" charset="0"/>
              </a:rPr>
              <a:t>content</a:t>
            </a:r>
            <a:endParaRPr lang="pl-PL" sz="2400" dirty="0">
              <a:latin typeface="Times New Roman" panose="02020603050405020304" pitchFamily="18" charset="0"/>
              <a:cs typeface="Times New Roman" panose="02020603050405020304" pitchFamily="18" charset="0"/>
            </a:endParaRPr>
          </a:p>
        </p:txBody>
      </p:sp>
      <p:sp>
        <p:nvSpPr>
          <p:cNvPr id="12" name="Prostokąt 11">
            <a:extLst>
              <a:ext uri="{FF2B5EF4-FFF2-40B4-BE49-F238E27FC236}">
                <a16:creationId xmlns:a16="http://schemas.microsoft.com/office/drawing/2014/main" id="{9F157D7E-4B52-DC08-F0E0-12B536C1F2C3}"/>
              </a:ext>
            </a:extLst>
          </p:cNvPr>
          <p:cNvSpPr/>
          <p:nvPr/>
        </p:nvSpPr>
        <p:spPr>
          <a:xfrm>
            <a:off x="3548665" y="3713019"/>
            <a:ext cx="2770909" cy="15147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nitrogen</a:t>
            </a:r>
            <a:r>
              <a:rPr lang="pl-PL" dirty="0">
                <a:latin typeface="Times New Roman" panose="02020603050405020304" pitchFamily="18" charset="0"/>
                <a:cs typeface="Times New Roman" panose="02020603050405020304" pitchFamily="18" charset="0"/>
              </a:rPr>
              <a:t> 78%</a:t>
            </a: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oxygen</a:t>
            </a:r>
            <a:r>
              <a:rPr lang="pl-PL" dirty="0">
                <a:latin typeface="Times New Roman" panose="02020603050405020304" pitchFamily="18" charset="0"/>
                <a:cs typeface="Times New Roman" panose="02020603050405020304" pitchFamily="18" charset="0"/>
              </a:rPr>
              <a:t> 21%</a:t>
            </a:r>
          </a:p>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noble </a:t>
            </a:r>
            <a:r>
              <a:rPr lang="pl-PL" dirty="0" err="1">
                <a:latin typeface="Times New Roman" panose="02020603050405020304" pitchFamily="18" charset="0"/>
                <a:cs typeface="Times New Roman" panose="02020603050405020304" pitchFamily="18" charset="0"/>
              </a:rPr>
              <a:t>gases</a:t>
            </a:r>
            <a:r>
              <a:rPr lang="pl-PL" dirty="0">
                <a:latin typeface="Times New Roman" panose="02020603050405020304" pitchFamily="18" charset="0"/>
                <a:cs typeface="Times New Roman" panose="02020603050405020304" pitchFamily="18" charset="0"/>
              </a:rPr>
              <a:t> 1%</a:t>
            </a:r>
          </a:p>
        </p:txBody>
      </p:sp>
      <p:sp>
        <p:nvSpPr>
          <p:cNvPr id="14" name="Prostokąt 13">
            <a:extLst>
              <a:ext uri="{FF2B5EF4-FFF2-40B4-BE49-F238E27FC236}">
                <a16:creationId xmlns:a16="http://schemas.microsoft.com/office/drawing/2014/main" id="{C587F2EF-6AD4-7FA3-E38A-8456F2934CB0}"/>
              </a:ext>
            </a:extLst>
          </p:cNvPr>
          <p:cNvSpPr/>
          <p:nvPr/>
        </p:nvSpPr>
        <p:spPr>
          <a:xfrm>
            <a:off x="6577564" y="3713019"/>
            <a:ext cx="2520000" cy="2288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ozone</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hydrogen</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nitrogen</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oxides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carbon</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monoxide</a:t>
            </a:r>
            <a:r>
              <a:rPr lang="pl-PL" dirty="0">
                <a:latin typeface="Times New Roman" panose="02020603050405020304" pitchFamily="18" charset="0"/>
                <a:cs typeface="Times New Roman" panose="02020603050405020304" pitchFamily="18" charset="0"/>
              </a:rPr>
              <a:t> (IV)</a:t>
            </a: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ammonia</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water</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vapor</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lattice</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compounds</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92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5DD6C42C-A182-ED71-3E00-9E201D05D701}"/>
              </a:ext>
            </a:extLst>
          </p:cNvPr>
          <p:cNvSpPr>
            <a:spLocks noGrp="1"/>
          </p:cNvSpPr>
          <p:nvPr>
            <p:ph type="title"/>
          </p:nvPr>
        </p:nvSpPr>
        <p:spPr>
          <a:xfrm>
            <a:off x="466722" y="586855"/>
            <a:ext cx="3201366" cy="3387497"/>
          </a:xfrm>
        </p:spPr>
        <p:txBody>
          <a:bodyPr anchor="b">
            <a:normAutofit/>
          </a:bodyPr>
          <a:lstStyle/>
          <a:p>
            <a:pPr algn="ctr"/>
            <a:r>
              <a:rPr lang="pl-PL" dirty="0" err="1">
                <a:solidFill>
                  <a:srgbClr val="FFFFFF"/>
                </a:solidFill>
                <a:latin typeface="Times New Roman" panose="02020603050405020304" pitchFamily="18" charset="0"/>
                <a:cs typeface="Times New Roman" panose="02020603050405020304" pitchFamily="18" charset="0"/>
              </a:rPr>
              <a:t>Nitrogen</a:t>
            </a:r>
            <a:endParaRPr lang="pl-PL" dirty="0">
              <a:solidFill>
                <a:srgbClr val="FFFFFF"/>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16C1A4EA-873D-923B-25C4-81516FB146AD}"/>
              </a:ext>
            </a:extLst>
          </p:cNvPr>
          <p:cNvSpPr>
            <a:spLocks noGrp="1"/>
          </p:cNvSpPr>
          <p:nvPr>
            <p:ph idx="1"/>
          </p:nvPr>
        </p:nvSpPr>
        <p:spPr>
          <a:xfrm>
            <a:off x="4835711" y="511388"/>
            <a:ext cx="6555347" cy="2595419"/>
          </a:xfrm>
        </p:spPr>
        <p:txBody>
          <a:bodyPr anchor="ctr">
            <a:normAutofit lnSpcReduction="10000"/>
          </a:bodyPr>
          <a:lstStyle/>
          <a:p>
            <a:pPr marL="0" indent="0" algn="just">
              <a:buNone/>
            </a:pPr>
            <a:r>
              <a:rPr lang="en-US" dirty="0">
                <a:latin typeface="Times New Roman" panose="02020603050405020304" pitchFamily="18" charset="0"/>
                <a:cs typeface="Times New Roman" panose="02020603050405020304" pitchFamily="18" charset="0"/>
              </a:rPr>
              <a:t>Nitrogen is the basic component of air, it occupies about 78% of its entire surface.</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Together with oxygen, it is a "breathing mixture". It occurs in many chemical compounds present in living organisms (proteins). It is non-toxic to living organisms.</a:t>
            </a:r>
            <a:endParaRPr lang="pl-PL" dirty="0">
              <a:latin typeface="Times New Roman" panose="02020603050405020304" pitchFamily="18" charset="0"/>
              <a:cs typeface="Times New Roman" panose="02020603050405020304" pitchFamily="18" charset="0"/>
            </a:endParaRPr>
          </a:p>
        </p:txBody>
      </p:sp>
      <p:sp>
        <p:nvSpPr>
          <p:cNvPr id="7" name="Prostokąt 6">
            <a:extLst>
              <a:ext uri="{FF2B5EF4-FFF2-40B4-BE49-F238E27FC236}">
                <a16:creationId xmlns:a16="http://schemas.microsoft.com/office/drawing/2014/main" id="{E320CBB8-41B9-6749-5C86-8623B6932D6C}"/>
              </a:ext>
            </a:extLst>
          </p:cNvPr>
          <p:cNvSpPr/>
          <p:nvPr/>
        </p:nvSpPr>
        <p:spPr>
          <a:xfrm>
            <a:off x="5883965" y="3228378"/>
            <a:ext cx="5218044"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dirty="0" err="1">
                <a:latin typeface="Times New Roman" panose="02020603050405020304" pitchFamily="18" charset="0"/>
                <a:cs typeface="Times New Roman" panose="02020603050405020304" pitchFamily="18" charset="0"/>
              </a:rPr>
              <a:t>properties</a:t>
            </a:r>
            <a:r>
              <a:rPr lang="pl-PL" sz="2800" dirty="0">
                <a:latin typeface="Times New Roman" panose="02020603050405020304" pitchFamily="18" charset="0"/>
                <a:cs typeface="Times New Roman" panose="02020603050405020304" pitchFamily="18" charset="0"/>
              </a:rPr>
              <a:t> of </a:t>
            </a:r>
            <a:r>
              <a:rPr lang="pl-PL" sz="2800" dirty="0" err="1">
                <a:latin typeface="Times New Roman" panose="02020603050405020304" pitchFamily="18" charset="0"/>
                <a:cs typeface="Times New Roman" panose="02020603050405020304" pitchFamily="18" charset="0"/>
              </a:rPr>
              <a:t>nitrogen</a:t>
            </a:r>
            <a:endParaRPr lang="pl-PL" sz="2800" dirty="0">
              <a:latin typeface="Times New Roman" panose="02020603050405020304" pitchFamily="18" charset="0"/>
              <a:cs typeface="Times New Roman" panose="02020603050405020304" pitchFamily="18" charset="0"/>
            </a:endParaRPr>
          </a:p>
        </p:txBody>
      </p:sp>
      <p:sp>
        <p:nvSpPr>
          <p:cNvPr id="9" name="Prostokąt 8">
            <a:extLst>
              <a:ext uri="{FF2B5EF4-FFF2-40B4-BE49-F238E27FC236}">
                <a16:creationId xmlns:a16="http://schemas.microsoft.com/office/drawing/2014/main" id="{CC86854F-5B3C-2B0F-39F3-DDCCB65D9467}"/>
              </a:ext>
            </a:extLst>
          </p:cNvPr>
          <p:cNvSpPr/>
          <p:nvPr/>
        </p:nvSpPr>
        <p:spPr>
          <a:xfrm>
            <a:off x="5886363" y="4129583"/>
            <a:ext cx="2520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err="1">
                <a:latin typeface="Times New Roman" panose="02020603050405020304" pitchFamily="18" charset="0"/>
                <a:cs typeface="Times New Roman" panose="02020603050405020304" pitchFamily="18" charset="0"/>
              </a:rPr>
              <a:t>physical</a:t>
            </a:r>
            <a:endParaRPr lang="pl-PL" sz="2400" dirty="0">
              <a:latin typeface="Times New Roman" panose="02020603050405020304" pitchFamily="18" charset="0"/>
              <a:cs typeface="Times New Roman" panose="02020603050405020304" pitchFamily="18" charset="0"/>
            </a:endParaRPr>
          </a:p>
        </p:txBody>
      </p:sp>
      <p:sp>
        <p:nvSpPr>
          <p:cNvPr id="11" name="Prostokąt 10">
            <a:extLst>
              <a:ext uri="{FF2B5EF4-FFF2-40B4-BE49-F238E27FC236}">
                <a16:creationId xmlns:a16="http://schemas.microsoft.com/office/drawing/2014/main" id="{6CFADA4B-C020-8458-B3DD-E2682C5362D8}"/>
              </a:ext>
            </a:extLst>
          </p:cNvPr>
          <p:cNvSpPr/>
          <p:nvPr/>
        </p:nvSpPr>
        <p:spPr>
          <a:xfrm>
            <a:off x="8617526" y="4129583"/>
            <a:ext cx="2520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err="1">
                <a:latin typeface="Times New Roman" panose="02020603050405020304" pitchFamily="18" charset="0"/>
                <a:cs typeface="Times New Roman" panose="02020603050405020304" pitchFamily="18" charset="0"/>
              </a:rPr>
              <a:t>chemical</a:t>
            </a:r>
            <a:endParaRPr lang="pl-PL" sz="2400" dirty="0">
              <a:latin typeface="Times New Roman" panose="02020603050405020304" pitchFamily="18" charset="0"/>
              <a:cs typeface="Times New Roman" panose="02020603050405020304" pitchFamily="18" charset="0"/>
            </a:endParaRPr>
          </a:p>
        </p:txBody>
      </p:sp>
      <p:sp>
        <p:nvSpPr>
          <p:cNvPr id="13" name="Prostokąt 12">
            <a:extLst>
              <a:ext uri="{FF2B5EF4-FFF2-40B4-BE49-F238E27FC236}">
                <a16:creationId xmlns:a16="http://schemas.microsoft.com/office/drawing/2014/main" id="{0AFA36DF-726D-AA15-F2BF-20F19E21A1E9}"/>
              </a:ext>
            </a:extLst>
          </p:cNvPr>
          <p:cNvSpPr/>
          <p:nvPr/>
        </p:nvSpPr>
        <p:spPr>
          <a:xfrm>
            <a:off x="5886363" y="4950691"/>
            <a:ext cx="2520000" cy="175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gaz</a:t>
            </a: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colorless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slightly</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soluble</a:t>
            </a:r>
            <a:r>
              <a:rPr lang="pl-PL" dirty="0">
                <a:latin typeface="Times New Roman" panose="02020603050405020304" pitchFamily="18" charset="0"/>
                <a:cs typeface="Times New Roman" panose="02020603050405020304" pitchFamily="18" charset="0"/>
              </a:rPr>
              <a:t> in </a:t>
            </a:r>
            <a:r>
              <a:rPr lang="pl-PL" dirty="0" err="1">
                <a:latin typeface="Times New Roman" panose="02020603050405020304" pitchFamily="18" charset="0"/>
                <a:cs typeface="Times New Roman" panose="02020603050405020304" pitchFamily="18" charset="0"/>
              </a:rPr>
              <a:t>water</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boiling</a:t>
            </a:r>
            <a:r>
              <a:rPr lang="pl-PL" dirty="0">
                <a:latin typeface="Times New Roman" panose="02020603050405020304" pitchFamily="18" charset="0"/>
                <a:cs typeface="Times New Roman" panose="02020603050405020304" pitchFamily="18" charset="0"/>
              </a:rPr>
              <a:t> point -196°C</a:t>
            </a: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melting</a:t>
            </a:r>
            <a:r>
              <a:rPr lang="pl-PL" dirty="0">
                <a:latin typeface="Times New Roman" panose="02020603050405020304" pitchFamily="18" charset="0"/>
                <a:cs typeface="Times New Roman" panose="02020603050405020304" pitchFamily="18" charset="0"/>
              </a:rPr>
              <a:t> point -209°C</a:t>
            </a:r>
          </a:p>
        </p:txBody>
      </p:sp>
      <p:sp>
        <p:nvSpPr>
          <p:cNvPr id="15" name="Prostokąt 14">
            <a:extLst>
              <a:ext uri="{FF2B5EF4-FFF2-40B4-BE49-F238E27FC236}">
                <a16:creationId xmlns:a16="http://schemas.microsoft.com/office/drawing/2014/main" id="{443DB56B-140A-655F-02ED-348E35FFE3D7}"/>
              </a:ext>
            </a:extLst>
          </p:cNvPr>
          <p:cNvSpPr/>
          <p:nvPr/>
        </p:nvSpPr>
        <p:spPr>
          <a:xfrm>
            <a:off x="8617526" y="4950691"/>
            <a:ext cx="2520000" cy="175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odorless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non-</a:t>
            </a:r>
            <a:r>
              <a:rPr lang="pl-PL" dirty="0" err="1">
                <a:latin typeface="Times New Roman" panose="02020603050405020304" pitchFamily="18" charset="0"/>
                <a:cs typeface="Times New Roman" panose="02020603050405020304" pitchFamily="18" charset="0"/>
              </a:rPr>
              <a:t>metallic</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does</a:t>
            </a:r>
            <a:r>
              <a:rPr lang="pl-PL" dirty="0">
                <a:latin typeface="Times New Roman" panose="02020603050405020304" pitchFamily="18" charset="0"/>
                <a:cs typeface="Times New Roman" panose="02020603050405020304" pitchFamily="18" charset="0"/>
              </a:rPr>
              <a:t> not </a:t>
            </a:r>
            <a:r>
              <a:rPr lang="pl-PL" dirty="0" err="1">
                <a:latin typeface="Times New Roman" panose="02020603050405020304" pitchFamily="18" charset="0"/>
                <a:cs typeface="Times New Roman" panose="02020603050405020304" pitchFamily="18" charset="0"/>
              </a:rPr>
              <a:t>burn</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does</a:t>
            </a:r>
            <a:r>
              <a:rPr lang="pl-PL" dirty="0">
                <a:latin typeface="Times New Roman" panose="02020603050405020304" pitchFamily="18" charset="0"/>
                <a:cs typeface="Times New Roman" panose="02020603050405020304" pitchFamily="18" charset="0"/>
              </a:rPr>
              <a:t> not </a:t>
            </a:r>
            <a:r>
              <a:rPr lang="pl-PL" dirty="0" err="1">
                <a:latin typeface="Times New Roman" panose="02020603050405020304" pitchFamily="18" charset="0"/>
                <a:cs typeface="Times New Roman" panose="02020603050405020304" pitchFamily="18" charset="0"/>
              </a:rPr>
              <a:t>sustain</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combustion</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341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a:extLst>
              <a:ext uri="{FF2B5EF4-FFF2-40B4-BE49-F238E27FC236}">
                <a16:creationId xmlns:a16="http://schemas.microsoft.com/office/drawing/2014/main" id="{56173457-4668-4DF1-B317-BB2F3E6104A2}"/>
              </a:ext>
            </a:extLst>
          </p:cNvPr>
          <p:cNvPicPr>
            <a:picLocks noChangeAspect="1"/>
          </p:cNvPicPr>
          <p:nvPr/>
        </p:nvPicPr>
        <p:blipFill rotWithShape="1">
          <a:blip r:embed="rId2"/>
          <a:srcRect b="108"/>
          <a:stretch/>
        </p:blipFill>
        <p:spPr>
          <a:xfrm>
            <a:off x="2522356" y="10"/>
            <a:ext cx="9669642" cy="6857990"/>
          </a:xfrm>
          <a:prstGeom prst="rect">
            <a:avLst/>
          </a:prstGeom>
        </p:spPr>
      </p:pic>
      <p:sp>
        <p:nvSpPr>
          <p:cNvPr id="40" name="Rectangle 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F331FE9A-B0D2-53D6-7DC9-6CE39A21499E}"/>
              </a:ext>
            </a:extLst>
          </p:cNvPr>
          <p:cNvSpPr>
            <a:spLocks noGrp="1"/>
          </p:cNvSpPr>
          <p:nvPr>
            <p:ph type="title"/>
          </p:nvPr>
        </p:nvSpPr>
        <p:spPr>
          <a:xfrm>
            <a:off x="838200" y="365125"/>
            <a:ext cx="3822189" cy="1899912"/>
          </a:xfrm>
        </p:spPr>
        <p:txBody>
          <a:bodyPr>
            <a:normAutofit/>
          </a:bodyPr>
          <a:lstStyle/>
          <a:p>
            <a:pPr algn="ctr"/>
            <a:r>
              <a:rPr lang="pl-PL" dirty="0" err="1">
                <a:latin typeface="Times New Roman" panose="02020603050405020304" pitchFamily="18" charset="0"/>
                <a:cs typeface="Times New Roman" panose="02020603050405020304" pitchFamily="18" charset="0"/>
              </a:rPr>
              <a:t>Nitrogen</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applications</a:t>
            </a:r>
            <a:r>
              <a:rPr lang="pl-PL"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32F16C74-4688-E653-E657-8B9F5CB16985}"/>
              </a:ext>
            </a:extLst>
          </p:cNvPr>
          <p:cNvSpPr>
            <a:spLocks noGrp="1"/>
          </p:cNvSpPr>
          <p:nvPr>
            <p:ph idx="1"/>
          </p:nvPr>
        </p:nvSpPr>
        <p:spPr>
          <a:xfrm>
            <a:off x="838197" y="2196076"/>
            <a:ext cx="3822189" cy="3742762"/>
          </a:xfrm>
        </p:spPr>
        <p:txBody>
          <a:bodyPr>
            <a:noAutofit/>
          </a:bodyPr>
          <a:lstStyle/>
          <a:p>
            <a:r>
              <a:rPr lang="en-US" sz="2400" dirty="0">
                <a:latin typeface="Times New Roman" panose="02020603050405020304" pitchFamily="18" charset="0"/>
                <a:cs typeface="Times New Roman" panose="02020603050405020304" pitchFamily="18" charset="0"/>
              </a:rPr>
              <a:t>in the mining industry</a:t>
            </a:r>
          </a:p>
          <a:p>
            <a:r>
              <a:rPr lang="en-US" sz="2400" dirty="0">
                <a:latin typeface="Times New Roman" panose="02020603050405020304" pitchFamily="18" charset="0"/>
                <a:cs typeface="Times New Roman" panose="02020603050405020304" pitchFamily="18" charset="0"/>
              </a:rPr>
              <a:t>in the food industry</a:t>
            </a:r>
          </a:p>
          <a:p>
            <a:r>
              <a:rPr lang="en-US" sz="2400" dirty="0">
                <a:latin typeface="Times New Roman" panose="02020603050405020304" pitchFamily="18" charset="0"/>
                <a:cs typeface="Times New Roman" panose="02020603050405020304" pitchFamily="18" charset="0"/>
              </a:rPr>
              <a:t>in the oil and gas extraction industry</a:t>
            </a:r>
          </a:p>
          <a:p>
            <a:r>
              <a:rPr lang="en-US" sz="2400" dirty="0">
                <a:latin typeface="Times New Roman" panose="02020603050405020304" pitchFamily="18" charset="0"/>
                <a:cs typeface="Times New Roman" panose="02020603050405020304" pitchFamily="18" charset="0"/>
              </a:rPr>
              <a:t>in the pharmaceutical industry</a:t>
            </a:r>
          </a:p>
          <a:p>
            <a:r>
              <a:rPr lang="en-US" sz="2400" dirty="0">
                <a:latin typeface="Times New Roman" panose="02020603050405020304" pitchFamily="18" charset="0"/>
                <a:cs typeface="Times New Roman" panose="02020603050405020304" pitchFamily="18" charset="0"/>
              </a:rPr>
              <a:t>in the metal industry</a:t>
            </a:r>
          </a:p>
          <a:p>
            <a:r>
              <a:rPr lang="en-US" sz="2400" dirty="0">
                <a:latin typeface="Times New Roman" panose="02020603050405020304" pitchFamily="18" charset="0"/>
                <a:cs typeface="Times New Roman" panose="02020603050405020304" pitchFamily="18" charset="0"/>
              </a:rPr>
              <a:t>in electronics</a:t>
            </a:r>
          </a:p>
          <a:p>
            <a:r>
              <a:rPr lang="en-US" sz="2400" dirty="0">
                <a:latin typeface="Times New Roman" panose="02020603050405020304" pitchFamily="18" charset="0"/>
                <a:cs typeface="Times New Roman" panose="02020603050405020304" pitchFamily="18" charset="0"/>
              </a:rPr>
              <a:t>in fire prevention</a:t>
            </a:r>
            <a:endParaRPr lang="pl-PL"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4639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1FD8AA8B-8C8C-ACBA-226D-8666A9F6491B}"/>
              </a:ext>
            </a:extLst>
          </p:cNvPr>
          <p:cNvSpPr>
            <a:spLocks noGrp="1"/>
          </p:cNvSpPr>
          <p:nvPr>
            <p:ph type="title"/>
          </p:nvPr>
        </p:nvSpPr>
        <p:spPr>
          <a:xfrm>
            <a:off x="466722" y="586855"/>
            <a:ext cx="3201366" cy="3387497"/>
          </a:xfrm>
        </p:spPr>
        <p:txBody>
          <a:bodyPr anchor="b">
            <a:normAutofit/>
          </a:bodyPr>
          <a:lstStyle/>
          <a:p>
            <a:pPr algn="ctr"/>
            <a:r>
              <a:rPr lang="pl-PL" dirty="0" err="1">
                <a:solidFill>
                  <a:srgbClr val="FFFFFF"/>
                </a:solidFill>
                <a:latin typeface="Times New Roman" panose="02020603050405020304" pitchFamily="18" charset="0"/>
                <a:cs typeface="Times New Roman" panose="02020603050405020304" pitchFamily="18" charset="0"/>
              </a:rPr>
              <a:t>Oxygen</a:t>
            </a:r>
            <a:endParaRPr lang="pl-PL" dirty="0">
              <a:solidFill>
                <a:srgbClr val="FFFFFF"/>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352A049D-95D2-F047-97A1-06289A61E77A}"/>
              </a:ext>
            </a:extLst>
          </p:cNvPr>
          <p:cNvSpPr>
            <a:spLocks noGrp="1"/>
          </p:cNvSpPr>
          <p:nvPr>
            <p:ph idx="1"/>
          </p:nvPr>
        </p:nvSpPr>
        <p:spPr>
          <a:xfrm>
            <a:off x="4810259" y="649480"/>
            <a:ext cx="6555347" cy="1715029"/>
          </a:xfrm>
        </p:spPr>
        <p:txBody>
          <a:bodyPr anchor="ctr">
            <a:normAutofit/>
          </a:bodyPr>
          <a:lstStyle/>
          <a:p>
            <a:pPr marL="0" indent="0" algn="just">
              <a:buNone/>
            </a:pPr>
            <a:r>
              <a:rPr lang="en-US" dirty="0">
                <a:latin typeface="Times New Roman" panose="02020603050405020304" pitchFamily="18" charset="0"/>
                <a:cs typeface="Times New Roman" panose="02020603050405020304" pitchFamily="18" charset="0"/>
              </a:rPr>
              <a:t>Oxygen is the most important component of air, with a constant content, it occupies about 21%. It is essential for the life of most organisms</a:t>
            </a:r>
            <a:r>
              <a:rPr lang="pl-PL" dirty="0">
                <a:latin typeface="Times New Roman" panose="02020603050405020304" pitchFamily="18" charset="0"/>
                <a:cs typeface="Times New Roman" panose="02020603050405020304" pitchFamily="18" charset="0"/>
              </a:rPr>
              <a:t>.</a:t>
            </a:r>
          </a:p>
        </p:txBody>
      </p:sp>
      <p:sp>
        <p:nvSpPr>
          <p:cNvPr id="9" name="Prostokąt 8">
            <a:extLst>
              <a:ext uri="{FF2B5EF4-FFF2-40B4-BE49-F238E27FC236}">
                <a16:creationId xmlns:a16="http://schemas.microsoft.com/office/drawing/2014/main" id="{0E63B0B1-8BFA-B861-96AB-BA19CB82E009}"/>
              </a:ext>
            </a:extLst>
          </p:cNvPr>
          <p:cNvSpPr/>
          <p:nvPr/>
        </p:nvSpPr>
        <p:spPr>
          <a:xfrm>
            <a:off x="5377070" y="2653989"/>
            <a:ext cx="5277678"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dirty="0" err="1">
                <a:latin typeface="Times New Roman" panose="02020603050405020304" pitchFamily="18" charset="0"/>
                <a:cs typeface="Times New Roman" panose="02020603050405020304" pitchFamily="18" charset="0"/>
              </a:rPr>
              <a:t>properties</a:t>
            </a:r>
            <a:r>
              <a:rPr lang="pl-PL" sz="2800" dirty="0">
                <a:latin typeface="Times New Roman" panose="02020603050405020304" pitchFamily="18" charset="0"/>
                <a:cs typeface="Times New Roman" panose="02020603050405020304" pitchFamily="18" charset="0"/>
              </a:rPr>
              <a:t> of </a:t>
            </a:r>
            <a:r>
              <a:rPr lang="pl-PL" sz="2800" dirty="0" err="1">
                <a:latin typeface="Times New Roman" panose="02020603050405020304" pitchFamily="18" charset="0"/>
                <a:cs typeface="Times New Roman" panose="02020603050405020304" pitchFamily="18" charset="0"/>
              </a:rPr>
              <a:t>oxygen</a:t>
            </a:r>
            <a:endParaRPr lang="pl-PL" sz="2800" dirty="0">
              <a:latin typeface="Times New Roman" panose="02020603050405020304" pitchFamily="18" charset="0"/>
              <a:cs typeface="Times New Roman" panose="02020603050405020304" pitchFamily="18" charset="0"/>
            </a:endParaRPr>
          </a:p>
        </p:txBody>
      </p:sp>
      <p:sp>
        <p:nvSpPr>
          <p:cNvPr id="11" name="Prostokąt 10">
            <a:extLst>
              <a:ext uri="{FF2B5EF4-FFF2-40B4-BE49-F238E27FC236}">
                <a16:creationId xmlns:a16="http://schemas.microsoft.com/office/drawing/2014/main" id="{28EDA849-052A-BC2C-FC1A-2EB51576407B}"/>
              </a:ext>
            </a:extLst>
          </p:cNvPr>
          <p:cNvSpPr/>
          <p:nvPr/>
        </p:nvSpPr>
        <p:spPr>
          <a:xfrm>
            <a:off x="5379384" y="3553109"/>
            <a:ext cx="2520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err="1">
                <a:latin typeface="Times New Roman" panose="02020603050405020304" pitchFamily="18" charset="0"/>
                <a:cs typeface="Times New Roman" panose="02020603050405020304" pitchFamily="18" charset="0"/>
              </a:rPr>
              <a:t>physical</a:t>
            </a:r>
            <a:endParaRPr lang="pl-PL" sz="2400" dirty="0">
              <a:latin typeface="Times New Roman" panose="02020603050405020304" pitchFamily="18" charset="0"/>
              <a:cs typeface="Times New Roman" panose="02020603050405020304" pitchFamily="18" charset="0"/>
            </a:endParaRPr>
          </a:p>
        </p:txBody>
      </p:sp>
      <p:sp>
        <p:nvSpPr>
          <p:cNvPr id="13" name="Prostokąt 12">
            <a:extLst>
              <a:ext uri="{FF2B5EF4-FFF2-40B4-BE49-F238E27FC236}">
                <a16:creationId xmlns:a16="http://schemas.microsoft.com/office/drawing/2014/main" id="{2BC437CD-3A34-E9FC-B13F-D724A6656974}"/>
              </a:ext>
            </a:extLst>
          </p:cNvPr>
          <p:cNvSpPr/>
          <p:nvPr/>
        </p:nvSpPr>
        <p:spPr>
          <a:xfrm>
            <a:off x="8154168" y="3553109"/>
            <a:ext cx="2520000" cy="6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dirty="0" err="1">
                <a:latin typeface="Times New Roman" panose="02020603050405020304" pitchFamily="18" charset="0"/>
                <a:cs typeface="Times New Roman" panose="02020603050405020304" pitchFamily="18" charset="0"/>
              </a:rPr>
              <a:t>chemical</a:t>
            </a:r>
            <a:endParaRPr lang="pl-PL" sz="2400" dirty="0">
              <a:latin typeface="Times New Roman" panose="02020603050405020304" pitchFamily="18" charset="0"/>
              <a:cs typeface="Times New Roman" panose="02020603050405020304" pitchFamily="18" charset="0"/>
            </a:endParaRPr>
          </a:p>
        </p:txBody>
      </p:sp>
      <p:sp>
        <p:nvSpPr>
          <p:cNvPr id="15" name="Prostokąt 14">
            <a:extLst>
              <a:ext uri="{FF2B5EF4-FFF2-40B4-BE49-F238E27FC236}">
                <a16:creationId xmlns:a16="http://schemas.microsoft.com/office/drawing/2014/main" id="{57B58EC6-BB75-EFD7-39C5-3D7B40251716}"/>
              </a:ext>
            </a:extLst>
          </p:cNvPr>
          <p:cNvSpPr/>
          <p:nvPr/>
        </p:nvSpPr>
        <p:spPr>
          <a:xfrm>
            <a:off x="5379384" y="4356016"/>
            <a:ext cx="2520000" cy="2183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gas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colorless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slightly</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soluble</a:t>
            </a:r>
            <a:r>
              <a:rPr lang="pl-PL" dirty="0">
                <a:latin typeface="Times New Roman" panose="02020603050405020304" pitchFamily="18" charset="0"/>
                <a:cs typeface="Times New Roman" panose="02020603050405020304" pitchFamily="18" charset="0"/>
              </a:rPr>
              <a:t> in </a:t>
            </a:r>
            <a:r>
              <a:rPr lang="pl-PL" dirty="0" err="1">
                <a:latin typeface="Times New Roman" panose="02020603050405020304" pitchFamily="18" charset="0"/>
                <a:cs typeface="Times New Roman" panose="02020603050405020304" pitchFamily="18" charset="0"/>
              </a:rPr>
              <a:t>water</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has</a:t>
            </a:r>
            <a:r>
              <a:rPr lang="pl-PL" dirty="0">
                <a:latin typeface="Times New Roman" panose="02020603050405020304" pitchFamily="18" charset="0"/>
                <a:cs typeface="Times New Roman" panose="02020603050405020304" pitchFamily="18" charset="0"/>
              </a:rPr>
              <a:t> a </a:t>
            </a:r>
            <a:r>
              <a:rPr lang="pl-PL" dirty="0" err="1">
                <a:latin typeface="Times New Roman" panose="02020603050405020304" pitchFamily="18" charset="0"/>
                <a:cs typeface="Times New Roman" panose="02020603050405020304" pitchFamily="18" charset="0"/>
              </a:rPr>
              <a:t>density</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greater</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than</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that</a:t>
            </a:r>
            <a:r>
              <a:rPr lang="pl-PL" dirty="0">
                <a:latin typeface="Times New Roman" panose="02020603050405020304" pitchFamily="18" charset="0"/>
                <a:cs typeface="Times New Roman" panose="02020603050405020304" pitchFamily="18" charset="0"/>
              </a:rPr>
              <a:t> of </a:t>
            </a:r>
            <a:r>
              <a:rPr lang="pl-PL" dirty="0" err="1">
                <a:latin typeface="Times New Roman" panose="02020603050405020304" pitchFamily="18" charset="0"/>
                <a:cs typeface="Times New Roman" panose="02020603050405020304" pitchFamily="18" charset="0"/>
              </a:rPr>
              <a:t>air</a:t>
            </a:r>
            <a:endParaRPr lang="pl-PL" dirty="0">
              <a:latin typeface="Times New Roman" panose="02020603050405020304" pitchFamily="18" charset="0"/>
              <a:cs typeface="Times New Roman" panose="02020603050405020304" pitchFamily="18" charset="0"/>
            </a:endParaRPr>
          </a:p>
        </p:txBody>
      </p:sp>
      <p:sp>
        <p:nvSpPr>
          <p:cNvPr id="17" name="Prostokąt 16">
            <a:extLst>
              <a:ext uri="{FF2B5EF4-FFF2-40B4-BE49-F238E27FC236}">
                <a16:creationId xmlns:a16="http://schemas.microsoft.com/office/drawing/2014/main" id="{A0213CE6-D652-DD15-E008-5AC57A8F8B7F}"/>
              </a:ext>
            </a:extLst>
          </p:cNvPr>
          <p:cNvSpPr/>
          <p:nvPr/>
        </p:nvSpPr>
        <p:spPr>
          <a:xfrm>
            <a:off x="8154168" y="4356015"/>
            <a:ext cx="2520000" cy="2183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odorless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panose="02020603050405020304" pitchFamily="18" charset="0"/>
                <a:cs typeface="Times New Roman" panose="02020603050405020304" pitchFamily="18" charset="0"/>
              </a:rPr>
              <a:t>combines</a:t>
            </a:r>
            <a:r>
              <a:rPr lang="pl-PL" dirty="0">
                <a:latin typeface="Times New Roman" panose="02020603050405020304" pitchFamily="18" charset="0"/>
                <a:cs typeface="Times New Roman" panose="02020603050405020304" pitchFamily="18" charset="0"/>
              </a:rPr>
              <a:t> with non-</a:t>
            </a:r>
            <a:r>
              <a:rPr lang="pl-PL" dirty="0" err="1">
                <a:latin typeface="Times New Roman" panose="02020603050405020304" pitchFamily="18" charset="0"/>
                <a:cs typeface="Times New Roman" panose="02020603050405020304" pitchFamily="18" charset="0"/>
              </a:rPr>
              <a:t>metals</a:t>
            </a:r>
            <a:r>
              <a:rPr lang="pl-PL" dirty="0">
                <a:latin typeface="Times New Roman" panose="02020603050405020304" pitchFamily="18" charset="0"/>
                <a:cs typeface="Times New Roman" panose="02020603050405020304" pitchFamily="18" charset="0"/>
              </a:rPr>
              <a:t> and </a:t>
            </a:r>
            <a:r>
              <a:rPr lang="pl-PL" dirty="0" err="1">
                <a:latin typeface="Times New Roman" panose="02020603050405020304" pitchFamily="18" charset="0"/>
                <a:cs typeface="Times New Roman" panose="02020603050405020304" pitchFamily="18" charset="0"/>
              </a:rPr>
              <a:t>metals</a:t>
            </a:r>
            <a:r>
              <a:rPr lang="pl-PL" dirty="0">
                <a:latin typeface="Times New Roman" panose="02020603050405020304" pitchFamily="18" charset="0"/>
                <a:cs typeface="Times New Roman" panose="02020603050405020304" pitchFamily="18" charset="0"/>
              </a:rPr>
              <a:t> to from </a:t>
            </a:r>
            <a:r>
              <a:rPr lang="pl-PL" dirty="0" err="1">
                <a:latin typeface="Times New Roman" panose="02020603050405020304" pitchFamily="18" charset="0"/>
                <a:cs typeface="Times New Roman" panose="02020603050405020304" pitchFamily="18" charset="0"/>
              </a:rPr>
              <a:t>oxides</a:t>
            </a:r>
            <a:endParaRPr lang="pl-PL"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pl-PL" dirty="0" err="1">
                <a:latin typeface="Times New Roman"/>
                <a:cs typeface="Times New Roman"/>
              </a:rPr>
              <a:t>it</a:t>
            </a:r>
            <a:r>
              <a:rPr lang="pl-PL" dirty="0">
                <a:latin typeface="Times New Roman"/>
                <a:cs typeface="Times New Roman"/>
              </a:rPr>
              <a:t> </a:t>
            </a:r>
            <a:r>
              <a:rPr lang="pl-PL" dirty="0" err="1">
                <a:latin typeface="Times New Roman"/>
                <a:cs typeface="Times New Roman"/>
              </a:rPr>
              <a:t>sustains</a:t>
            </a:r>
            <a:r>
              <a:rPr lang="pl-PL" dirty="0">
                <a:latin typeface="Times New Roman"/>
                <a:cs typeface="Times New Roman"/>
              </a:rPr>
              <a:t> </a:t>
            </a:r>
            <a:r>
              <a:rPr lang="pl-PL" dirty="0" err="1">
                <a:latin typeface="Times New Roman"/>
                <a:cs typeface="Times New Roman"/>
              </a:rPr>
              <a:t>combustion</a:t>
            </a:r>
            <a:r>
              <a:rPr lang="pl-PL" dirty="0">
                <a:latin typeface="Times New Roman"/>
                <a:cs typeface="Times New Roman"/>
              </a:rPr>
              <a:t>, </a:t>
            </a:r>
            <a:r>
              <a:rPr lang="pl-PL" dirty="0" err="1">
                <a:latin typeface="Times New Roman"/>
                <a:cs typeface="Times New Roman"/>
              </a:rPr>
              <a:t>it</a:t>
            </a:r>
            <a:r>
              <a:rPr lang="pl-PL" dirty="0">
                <a:latin typeface="Times New Roman"/>
                <a:cs typeface="Times New Roman"/>
              </a:rPr>
              <a:t> </a:t>
            </a:r>
            <a:r>
              <a:rPr lang="pl-PL" dirty="0" err="1">
                <a:latin typeface="Times New Roman"/>
                <a:cs typeface="Times New Roman"/>
              </a:rPr>
              <a:t>does</a:t>
            </a:r>
            <a:r>
              <a:rPr lang="pl-PL" dirty="0">
                <a:latin typeface="Times New Roman"/>
                <a:cs typeface="Times New Roman"/>
              </a:rPr>
              <a:t> not </a:t>
            </a:r>
            <a:r>
              <a:rPr lang="pl-PL" dirty="0" err="1">
                <a:latin typeface="Times New Roman"/>
                <a:cs typeface="Times New Roman"/>
              </a:rPr>
              <a:t>burn</a:t>
            </a:r>
            <a:r>
              <a:rPr lang="pl-PL" dirty="0">
                <a:latin typeface="Times New Roman"/>
                <a:cs typeface="Times New Roman"/>
              </a:rPr>
              <a:t> </a:t>
            </a:r>
            <a:r>
              <a:rPr lang="pl-PL" dirty="0" err="1">
                <a:latin typeface="Times New Roman"/>
                <a:cs typeface="Times New Roman"/>
              </a:rPr>
              <a:t>itself</a:t>
            </a:r>
          </a:p>
        </p:txBody>
      </p:sp>
    </p:spTree>
    <p:extLst>
      <p:ext uri="{BB962C8B-B14F-4D97-AF65-F5344CB8AC3E}">
        <p14:creationId xmlns:p14="http://schemas.microsoft.com/office/powerpoint/2010/main" val="196449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a:extLst>
              <a:ext uri="{FF2B5EF4-FFF2-40B4-BE49-F238E27FC236}">
                <a16:creationId xmlns:a16="http://schemas.microsoft.com/office/drawing/2014/main" id="{1F6B5DED-0936-34CA-1F0C-5282997977E7}"/>
              </a:ext>
            </a:extLst>
          </p:cNvPr>
          <p:cNvPicPr>
            <a:picLocks noChangeAspect="1"/>
          </p:cNvPicPr>
          <p:nvPr/>
        </p:nvPicPr>
        <p:blipFill rotWithShape="1">
          <a:blip r:embed="rId2"/>
          <a:srcRect b="108"/>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18B4E493-C8C0-3565-0EFD-B0A53FC2A238}"/>
              </a:ext>
            </a:extLst>
          </p:cNvPr>
          <p:cNvSpPr>
            <a:spLocks noGrp="1"/>
          </p:cNvSpPr>
          <p:nvPr>
            <p:ph type="title"/>
          </p:nvPr>
        </p:nvSpPr>
        <p:spPr>
          <a:xfrm>
            <a:off x="838200" y="365125"/>
            <a:ext cx="3822189" cy="1899912"/>
          </a:xfrm>
        </p:spPr>
        <p:txBody>
          <a:bodyPr>
            <a:normAutofit/>
          </a:bodyPr>
          <a:lstStyle/>
          <a:p>
            <a:pPr algn="ctr"/>
            <a:r>
              <a:rPr lang="pl-PL" sz="4000" dirty="0" err="1">
                <a:latin typeface="Times New Roman" panose="02020603050405020304" pitchFamily="18" charset="0"/>
                <a:cs typeface="Times New Roman" panose="02020603050405020304" pitchFamily="18" charset="0"/>
              </a:rPr>
              <a:t>Oxygen</a:t>
            </a:r>
            <a:r>
              <a:rPr lang="pl-PL" sz="4000" dirty="0">
                <a:latin typeface="Times New Roman" panose="02020603050405020304" pitchFamily="18" charset="0"/>
                <a:cs typeface="Times New Roman" panose="02020603050405020304" pitchFamily="18" charset="0"/>
              </a:rPr>
              <a:t> </a:t>
            </a:r>
            <a:r>
              <a:rPr lang="pl-PL" sz="4000" dirty="0" err="1">
                <a:latin typeface="Times New Roman" panose="02020603050405020304" pitchFamily="18" charset="0"/>
                <a:cs typeface="Times New Roman" panose="02020603050405020304" pitchFamily="18" charset="0"/>
              </a:rPr>
              <a:t>applications</a:t>
            </a:r>
            <a:r>
              <a:rPr lang="pl-PL" sz="4000"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3A3EEF58-0A10-F94E-9930-6011E210C85D}"/>
              </a:ext>
            </a:extLst>
          </p:cNvPr>
          <p:cNvSpPr>
            <a:spLocks noGrp="1"/>
          </p:cNvSpPr>
          <p:nvPr>
            <p:ph idx="1"/>
          </p:nvPr>
        </p:nvSpPr>
        <p:spPr>
          <a:xfrm>
            <a:off x="476387" y="2265037"/>
            <a:ext cx="4562338" cy="3742762"/>
          </a:xfrm>
        </p:spPr>
        <p:txBody>
          <a:bodyPr>
            <a:noAutofit/>
          </a:bodyPr>
          <a:lstStyle/>
          <a:p>
            <a:r>
              <a:rPr lang="en-US" sz="2400">
                <a:latin typeface="Times New Roman" panose="02020603050405020304" pitchFamily="18" charset="0"/>
                <a:cs typeface="Times New Roman" panose="02020603050405020304" pitchFamily="18" charset="0"/>
              </a:rPr>
              <a:t>as fuel in rockets and shuttles</a:t>
            </a:r>
          </a:p>
          <a:p>
            <a:r>
              <a:rPr lang="en-US" sz="2400">
                <a:latin typeface="Times New Roman" panose="02020603050405020304" pitchFamily="18" charset="0"/>
                <a:cs typeface="Times New Roman" panose="02020603050405020304" pitchFamily="18" charset="0"/>
              </a:rPr>
              <a:t>in the generation of high temperatures in torches for welding and cutting metals</a:t>
            </a:r>
          </a:p>
          <a:p>
            <a:r>
              <a:rPr lang="en-US" sz="2400">
                <a:latin typeface="Times New Roman" panose="02020603050405020304" pitchFamily="18" charset="0"/>
                <a:cs typeface="Times New Roman" panose="02020603050405020304" pitchFamily="18" charset="0"/>
              </a:rPr>
              <a:t>in hyperbaric chambers, for the treatment of dangerous skin damage</a:t>
            </a:r>
          </a:p>
          <a:p>
            <a:r>
              <a:rPr lang="en-US" sz="2400">
                <a:latin typeface="Times New Roman" panose="02020603050405020304" pitchFamily="18" charset="0"/>
                <a:cs typeface="Times New Roman" panose="02020603050405020304" pitchFamily="18" charset="0"/>
              </a:rPr>
              <a:t>as a component of a mixture in cylinders for divers, astronauts and mountaineers</a:t>
            </a:r>
          </a:p>
          <a:p>
            <a:r>
              <a:rPr lang="en-US" sz="2400">
                <a:latin typeface="Times New Roman" panose="02020603050405020304" pitchFamily="18" charset="0"/>
                <a:cs typeface="Times New Roman" panose="02020603050405020304" pitchFamily="18" charset="0"/>
              </a:rPr>
              <a:t>in oxygen therapies</a:t>
            </a:r>
            <a:endParaRPr lang="pl-PL"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846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EAB8DEF0-BDD1-931F-69B8-341212DDB5BD}"/>
              </a:ext>
            </a:extLst>
          </p:cNvPr>
          <p:cNvSpPr>
            <a:spLocks noGrp="1"/>
          </p:cNvSpPr>
          <p:nvPr>
            <p:ph type="title"/>
          </p:nvPr>
        </p:nvSpPr>
        <p:spPr>
          <a:xfrm>
            <a:off x="466722" y="586855"/>
            <a:ext cx="3201366" cy="3387497"/>
          </a:xfrm>
        </p:spPr>
        <p:txBody>
          <a:bodyPr anchor="b">
            <a:normAutofit/>
          </a:bodyPr>
          <a:lstStyle/>
          <a:p>
            <a:pPr algn="ctr"/>
            <a:r>
              <a:rPr lang="pl-PL" dirty="0">
                <a:solidFill>
                  <a:srgbClr val="FFFFFF"/>
                </a:solidFill>
                <a:latin typeface="Times New Roman" panose="02020603050405020304" pitchFamily="18" charset="0"/>
                <a:cs typeface="Times New Roman" panose="02020603050405020304" pitchFamily="18" charset="0"/>
              </a:rPr>
              <a:t>Noble </a:t>
            </a:r>
            <a:r>
              <a:rPr lang="pl-PL" dirty="0" err="1">
                <a:solidFill>
                  <a:srgbClr val="FFFFFF"/>
                </a:solidFill>
                <a:latin typeface="Times New Roman" panose="02020603050405020304" pitchFamily="18" charset="0"/>
                <a:cs typeface="Times New Roman" panose="02020603050405020304" pitchFamily="18" charset="0"/>
              </a:rPr>
              <a:t>gases</a:t>
            </a:r>
            <a:endParaRPr lang="pl-PL" dirty="0">
              <a:solidFill>
                <a:srgbClr val="FFFFFF"/>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ADAD280B-2EEE-8754-8930-FCF4B24F0A3D}"/>
              </a:ext>
            </a:extLst>
          </p:cNvPr>
          <p:cNvSpPr>
            <a:spLocks noGrp="1"/>
          </p:cNvSpPr>
          <p:nvPr>
            <p:ph idx="1"/>
          </p:nvPr>
        </p:nvSpPr>
        <p:spPr>
          <a:xfrm>
            <a:off x="4810259" y="649480"/>
            <a:ext cx="6555347" cy="5546047"/>
          </a:xfrm>
        </p:spPr>
        <p:txBody>
          <a:bodyPr anchor="ctr">
            <a:normAutofit/>
          </a:bodyPr>
          <a:lstStyle/>
          <a:p>
            <a:pPr marL="0" indent="0">
              <a:buNone/>
            </a:pPr>
            <a:r>
              <a:rPr lang="en-US" dirty="0">
                <a:latin typeface="Times New Roman" panose="02020603050405020304" pitchFamily="18" charset="0"/>
                <a:cs typeface="Times New Roman" panose="02020603050405020304" pitchFamily="18" charset="0"/>
              </a:rPr>
              <a:t>Noble gases (or </a:t>
            </a:r>
            <a:r>
              <a:rPr lang="en-US" dirty="0" err="1">
                <a:latin typeface="Times New Roman" panose="02020603050405020304" pitchFamily="18" charset="0"/>
                <a:cs typeface="Times New Roman" panose="02020603050405020304" pitchFamily="18" charset="0"/>
              </a:rPr>
              <a:t>heliums</a:t>
            </a:r>
            <a:r>
              <a:rPr lang="en-US" dirty="0">
                <a:latin typeface="Times New Roman" panose="02020603050405020304" pitchFamily="18" charset="0"/>
                <a:cs typeface="Times New Roman" panose="02020603050405020304" pitchFamily="18" charset="0"/>
              </a:rPr>
              <a:t>) are components of air with a constant content, they occupy only 1% of it. The helium elements found in the air are helium, neon, argon, and krypton.</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853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4">
            <a:extLst>
              <a:ext uri="{FF2B5EF4-FFF2-40B4-BE49-F238E27FC236}">
                <a16:creationId xmlns:a16="http://schemas.microsoft.com/office/drawing/2014/main" id="{BD4591B9-2DD9-0234-0642-F712BE90AC9F}"/>
              </a:ext>
            </a:extLst>
          </p:cNvPr>
          <p:cNvPicPr>
            <a:picLocks noChangeAspect="1"/>
          </p:cNvPicPr>
          <p:nvPr/>
        </p:nvPicPr>
        <p:blipFill rotWithShape="1">
          <a:blip r:embed="rId2"/>
          <a:srcRect t="109"/>
          <a:stretch/>
        </p:blipFill>
        <p:spPr>
          <a:xfrm>
            <a:off x="2522356" y="10"/>
            <a:ext cx="9669642" cy="6857990"/>
          </a:xfrm>
          <a:prstGeom prst="rect">
            <a:avLst/>
          </a:prstGeom>
        </p:spPr>
      </p:pic>
      <p:sp>
        <p:nvSpPr>
          <p:cNvPr id="15"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0A01B3AD-7A6A-4882-9F13-D59CA4285C95}"/>
              </a:ext>
            </a:extLst>
          </p:cNvPr>
          <p:cNvSpPr>
            <a:spLocks noGrp="1"/>
          </p:cNvSpPr>
          <p:nvPr>
            <p:ph type="title"/>
          </p:nvPr>
        </p:nvSpPr>
        <p:spPr>
          <a:xfrm>
            <a:off x="838200" y="365125"/>
            <a:ext cx="3822189" cy="1899912"/>
          </a:xfrm>
        </p:spPr>
        <p:txBody>
          <a:bodyPr>
            <a:normAutofit/>
          </a:bodyPr>
          <a:lstStyle/>
          <a:p>
            <a:pPr algn="ctr"/>
            <a:r>
              <a:rPr lang="pl-PL" dirty="0">
                <a:latin typeface="Times New Roman" panose="02020603050405020304" pitchFamily="18" charset="0"/>
                <a:cs typeface="Times New Roman" panose="02020603050405020304" pitchFamily="18" charset="0"/>
              </a:rPr>
              <a:t>Noble </a:t>
            </a:r>
            <a:r>
              <a:rPr lang="pl-PL" dirty="0" err="1">
                <a:latin typeface="Times New Roman" panose="02020603050405020304" pitchFamily="18" charset="0"/>
                <a:cs typeface="Times New Roman" panose="02020603050405020304" pitchFamily="18" charset="0"/>
              </a:rPr>
              <a:t>gas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applications</a:t>
            </a:r>
            <a:r>
              <a:rPr lang="pl-PL"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89B23E39-4684-0700-5DA6-08A64A412746}"/>
              </a:ext>
            </a:extLst>
          </p:cNvPr>
          <p:cNvSpPr>
            <a:spLocks noGrp="1"/>
          </p:cNvSpPr>
          <p:nvPr>
            <p:ph idx="1"/>
          </p:nvPr>
        </p:nvSpPr>
        <p:spPr>
          <a:xfrm>
            <a:off x="609737" y="2091301"/>
            <a:ext cx="3822189" cy="3742762"/>
          </a:xfrm>
        </p:spPr>
        <p:txBody>
          <a:bodyPr>
            <a:noAutofit/>
          </a:bodyPr>
          <a:lstStyle/>
          <a:p>
            <a:r>
              <a:rPr lang="pl-PL" dirty="0" err="1">
                <a:latin typeface="Times New Roman" panose="02020603050405020304" pitchFamily="18" charset="0"/>
                <a:cs typeface="Times New Roman" panose="02020603050405020304" pitchFamily="18" charset="0"/>
              </a:rPr>
              <a:t>cooling</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superconductors</a:t>
            </a:r>
            <a:r>
              <a:rPr lang="pl-PL" dirty="0">
                <a:latin typeface="Times New Roman" panose="02020603050405020304" pitchFamily="18" charset="0"/>
                <a:cs typeface="Times New Roman" panose="02020603050405020304" pitchFamily="18" charset="0"/>
              </a:rPr>
              <a:t> - helium</a:t>
            </a:r>
          </a:p>
          <a:p>
            <a:r>
              <a:rPr lang="pl-PL" dirty="0">
                <a:latin typeface="Times New Roman" panose="02020603050405020304" pitchFamily="18" charset="0"/>
                <a:cs typeface="Times New Roman" panose="02020603050405020304" pitchFamily="18" charset="0"/>
              </a:rPr>
              <a:t>aerostat </a:t>
            </a:r>
            <a:r>
              <a:rPr lang="pl-PL" dirty="0" err="1">
                <a:latin typeface="Times New Roman" panose="02020603050405020304" pitchFamily="18" charset="0"/>
                <a:cs typeface="Times New Roman" panose="02020603050405020304" pitchFamily="18" charset="0"/>
              </a:rPr>
              <a:t>filler</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balloons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airships</a:t>
            </a:r>
            <a:r>
              <a:rPr lang="pl-PL" dirty="0">
                <a:latin typeface="Times New Roman" panose="02020603050405020304" pitchFamily="18" charset="0"/>
                <a:cs typeface="Times New Roman" panose="02020603050405020304" pitchFamily="18" charset="0"/>
              </a:rPr>
              <a:t>) - helium</a:t>
            </a:r>
          </a:p>
          <a:p>
            <a:r>
              <a:rPr lang="pl-PL" dirty="0" err="1">
                <a:latin typeface="Times New Roman" panose="02020603050405020304" pitchFamily="18" charset="0"/>
                <a:cs typeface="Times New Roman" panose="02020603050405020304" pitchFamily="18" charset="0"/>
              </a:rPr>
              <a:t>filler</a:t>
            </a:r>
            <a:r>
              <a:rPr lang="pl-PL" dirty="0">
                <a:latin typeface="Times New Roman" panose="02020603050405020304" pitchFamily="18" charset="0"/>
                <a:cs typeface="Times New Roman" panose="02020603050405020304" pitchFamily="18" charset="0"/>
              </a:rPr>
              <a:t> in </a:t>
            </a:r>
            <a:r>
              <a:rPr lang="pl-PL" dirty="0" err="1">
                <a:latin typeface="Times New Roman" panose="02020603050405020304" pitchFamily="18" charset="0"/>
                <a:cs typeface="Times New Roman" panose="02020603050405020304" pitchFamily="18" charset="0"/>
              </a:rPr>
              <a:t>colorful</a:t>
            </a:r>
            <a:r>
              <a:rPr lang="pl-PL" dirty="0">
                <a:latin typeface="Times New Roman" panose="02020603050405020304" pitchFamily="18" charset="0"/>
                <a:cs typeface="Times New Roman" panose="02020603050405020304" pitchFamily="18" charset="0"/>
              </a:rPr>
              <a:t> neon </a:t>
            </a:r>
            <a:r>
              <a:rPr lang="pl-PL" dirty="0" err="1">
                <a:latin typeface="Times New Roman" panose="02020603050405020304" pitchFamily="18" charset="0"/>
                <a:cs typeface="Times New Roman" panose="02020603050405020304" pitchFamily="18" charset="0"/>
              </a:rPr>
              <a:t>advertisements</a:t>
            </a:r>
            <a:r>
              <a:rPr lang="pl-PL" dirty="0">
                <a:latin typeface="Times New Roman" panose="02020603050405020304" pitchFamily="18" charset="0"/>
                <a:cs typeface="Times New Roman" panose="02020603050405020304" pitchFamily="18" charset="0"/>
              </a:rPr>
              <a:t> - neon</a:t>
            </a:r>
          </a:p>
          <a:p>
            <a:r>
              <a:rPr lang="pl-PL" dirty="0" err="1">
                <a:latin typeface="Times New Roman" panose="02020603050405020304" pitchFamily="18" charset="0"/>
                <a:cs typeface="Times New Roman" panose="02020603050405020304" pitchFamily="18" charset="0"/>
              </a:rPr>
              <a:t>use</a:t>
            </a:r>
            <a:r>
              <a:rPr lang="pl-PL" dirty="0">
                <a:latin typeface="Times New Roman" panose="02020603050405020304" pitchFamily="18" charset="0"/>
                <a:cs typeface="Times New Roman" panose="02020603050405020304" pitchFamily="18" charset="0"/>
              </a:rPr>
              <a:t> in </a:t>
            </a:r>
            <a:r>
              <a:rPr lang="pl-PL" dirty="0" err="1">
                <a:latin typeface="Times New Roman" panose="02020603050405020304" pitchFamily="18" charset="0"/>
                <a:cs typeface="Times New Roman" panose="02020603050405020304" pitchFamily="18" charset="0"/>
              </a:rPr>
              <a:t>incandescent</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lamps</a:t>
            </a:r>
            <a:r>
              <a:rPr lang="pl-PL" dirty="0">
                <a:latin typeface="Times New Roman" panose="02020603050405020304" pitchFamily="18" charset="0"/>
                <a:cs typeface="Times New Roman" panose="02020603050405020304" pitchFamily="18" charset="0"/>
              </a:rPr>
              <a:t> - neon</a:t>
            </a:r>
          </a:p>
        </p:txBody>
      </p:sp>
    </p:spTree>
    <p:extLst>
      <p:ext uri="{BB962C8B-B14F-4D97-AF65-F5344CB8AC3E}">
        <p14:creationId xmlns:p14="http://schemas.microsoft.com/office/powerpoint/2010/main" val="4060687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a:extLst>
              <a:ext uri="{FF2B5EF4-FFF2-40B4-BE49-F238E27FC236}">
                <a16:creationId xmlns:a16="http://schemas.microsoft.com/office/drawing/2014/main" id="{98E90555-E69D-F935-6E47-F1D92E88DE93}"/>
              </a:ext>
            </a:extLst>
          </p:cNvPr>
          <p:cNvPicPr>
            <a:picLocks noChangeAspect="1"/>
          </p:cNvPicPr>
          <p:nvPr/>
        </p:nvPicPr>
        <p:blipFill rotWithShape="1">
          <a:blip r:embed="rId2"/>
          <a:srcRect t="109"/>
          <a:stretch/>
        </p:blipFill>
        <p:spPr>
          <a:xfrm>
            <a:off x="2522356" y="10"/>
            <a:ext cx="9669642" cy="6857990"/>
          </a:xfrm>
          <a:prstGeom prst="rect">
            <a:avLst/>
          </a:prstGeom>
        </p:spPr>
      </p:pic>
      <p:sp>
        <p:nvSpPr>
          <p:cNvPr id="7"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A8EAA508-4603-C8BA-E84E-63CB6AFEF662}"/>
              </a:ext>
            </a:extLst>
          </p:cNvPr>
          <p:cNvSpPr>
            <a:spLocks noGrp="1"/>
          </p:cNvSpPr>
          <p:nvPr>
            <p:ph type="title"/>
          </p:nvPr>
        </p:nvSpPr>
        <p:spPr>
          <a:xfrm>
            <a:off x="838200" y="365125"/>
            <a:ext cx="3822189" cy="1899912"/>
          </a:xfrm>
        </p:spPr>
        <p:txBody>
          <a:bodyPr>
            <a:normAutofit/>
          </a:bodyPr>
          <a:lstStyle/>
          <a:p>
            <a:pPr algn="ctr"/>
            <a:r>
              <a:rPr lang="pl-PL" dirty="0">
                <a:latin typeface="Times New Roman" panose="02020603050405020304" pitchFamily="18" charset="0"/>
                <a:cs typeface="Times New Roman" panose="02020603050405020304" pitchFamily="18" charset="0"/>
              </a:rPr>
              <a:t>Noble </a:t>
            </a:r>
            <a:r>
              <a:rPr lang="pl-PL" dirty="0" err="1">
                <a:latin typeface="Times New Roman" panose="02020603050405020304" pitchFamily="18" charset="0"/>
                <a:cs typeface="Times New Roman" panose="02020603050405020304" pitchFamily="18" charset="0"/>
              </a:rPr>
              <a:t>gas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applications</a:t>
            </a:r>
            <a:r>
              <a:rPr lang="pl-PL"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9C96678A-AA3E-F32A-362D-99A2F520133D}"/>
              </a:ext>
            </a:extLst>
          </p:cNvPr>
          <p:cNvSpPr>
            <a:spLocks noGrp="1"/>
          </p:cNvSpPr>
          <p:nvPr>
            <p:ph idx="1"/>
          </p:nvPr>
        </p:nvSpPr>
        <p:spPr>
          <a:xfrm>
            <a:off x="542925" y="2265037"/>
            <a:ext cx="3822189" cy="3742762"/>
          </a:xfrm>
        </p:spPr>
        <p:txBody>
          <a:bodyPr vert="horz" lIns="91440" tIns="45720" rIns="91440" bIns="45720" rtlCol="0" anchor="t">
            <a:noAutofit/>
          </a:bodyPr>
          <a:lstStyle/>
          <a:p>
            <a:r>
              <a:rPr lang="pl-PL" dirty="0">
                <a:latin typeface="Times New Roman"/>
                <a:cs typeface="Times New Roman"/>
              </a:rPr>
              <a:t>i</a:t>
            </a:r>
            <a:r>
              <a:rPr lang="en-US" dirty="0">
                <a:latin typeface="Times New Roman"/>
                <a:cs typeface="Times New Roman"/>
              </a:rPr>
              <a:t>n electronics - argon</a:t>
            </a:r>
          </a:p>
          <a:p>
            <a:r>
              <a:rPr lang="pl-PL" dirty="0">
                <a:latin typeface="Times New Roman"/>
                <a:cs typeface="Times New Roman"/>
              </a:rPr>
              <a:t>i</a:t>
            </a:r>
            <a:r>
              <a:rPr lang="en-US" dirty="0">
                <a:latin typeface="Times New Roman"/>
                <a:cs typeface="Times New Roman"/>
              </a:rPr>
              <a:t>n lighting technology - argon</a:t>
            </a:r>
          </a:p>
          <a:p>
            <a:r>
              <a:rPr lang="pl-PL" dirty="0">
                <a:latin typeface="Times New Roman"/>
                <a:cs typeface="Times New Roman"/>
              </a:rPr>
              <a:t>i</a:t>
            </a:r>
            <a:r>
              <a:rPr lang="en-US" dirty="0">
                <a:latin typeface="Times New Roman"/>
                <a:cs typeface="Times New Roman"/>
              </a:rPr>
              <a:t>n the production of filament bulbs, fluorescent lamps, lasers and windows with high thermal efficiency - krypton</a:t>
            </a:r>
            <a:endParaRPr lang="pl-PL" dirty="0">
              <a:latin typeface="Times New Roman"/>
              <a:cs typeface="Times New Roman"/>
            </a:endParaRPr>
          </a:p>
        </p:txBody>
      </p:sp>
    </p:spTree>
    <p:extLst>
      <p:ext uri="{BB962C8B-B14F-4D97-AF65-F5344CB8AC3E}">
        <p14:creationId xmlns:p14="http://schemas.microsoft.com/office/powerpoint/2010/main" val="2025507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az 4">
            <a:extLst>
              <a:ext uri="{FF2B5EF4-FFF2-40B4-BE49-F238E27FC236}">
                <a16:creationId xmlns:a16="http://schemas.microsoft.com/office/drawing/2014/main" id="{0322E91B-86D8-B597-06BC-D1E54CB61DD3}"/>
              </a:ext>
            </a:extLst>
          </p:cNvPr>
          <p:cNvPicPr>
            <a:picLocks noChangeAspect="1"/>
          </p:cNvPicPr>
          <p:nvPr/>
        </p:nvPicPr>
        <p:blipFill rotWithShape="1">
          <a:blip r:embed="rId2">
            <a:extLst>
              <a:ext uri="{28A0092B-C50C-407E-A947-70E740481C1C}">
                <a14:useLocalDpi xmlns:a14="http://schemas.microsoft.com/office/drawing/2010/main" val="0"/>
              </a:ext>
            </a:extLst>
          </a:blip>
          <a:srcRect t="21784" b="1542"/>
          <a:stretch/>
        </p:blipFill>
        <p:spPr>
          <a:xfrm>
            <a:off x="1" y="10"/>
            <a:ext cx="9669642" cy="6857990"/>
          </a:xfrm>
          <a:prstGeom prst="rect">
            <a:avLst/>
          </a:prstGeom>
        </p:spPr>
      </p:pic>
      <p:sp>
        <p:nvSpPr>
          <p:cNvPr id="39"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580CBEF6-D19F-805A-FE01-02DA4CB9B900}"/>
              </a:ext>
            </a:extLst>
          </p:cNvPr>
          <p:cNvSpPr>
            <a:spLocks noGrp="1"/>
          </p:cNvSpPr>
          <p:nvPr>
            <p:ph type="title"/>
          </p:nvPr>
        </p:nvSpPr>
        <p:spPr>
          <a:xfrm>
            <a:off x="7531610" y="365125"/>
            <a:ext cx="3822189" cy="1899912"/>
          </a:xfrm>
        </p:spPr>
        <p:txBody>
          <a:bodyPr>
            <a:normAutofit/>
          </a:bodyPr>
          <a:lstStyle/>
          <a:p>
            <a:pPr algn="ctr"/>
            <a:r>
              <a:rPr lang="pl-PL" dirty="0" err="1">
                <a:latin typeface="Times New Roman" panose="02020603050405020304" pitchFamily="18" charset="0"/>
                <a:cs typeface="Times New Roman" panose="02020603050405020304" pitchFamily="18" charset="0"/>
              </a:rPr>
              <a:t>Thank</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you</a:t>
            </a:r>
            <a:r>
              <a:rPr lang="pl-PL" dirty="0">
                <a:latin typeface="Times New Roman" panose="02020603050405020304" pitchFamily="18" charset="0"/>
                <a:cs typeface="Times New Roman" panose="02020603050405020304" pitchFamily="18" charset="0"/>
              </a:rPr>
              <a:t> for </a:t>
            </a:r>
            <a:r>
              <a:rPr lang="pl-PL" dirty="0" err="1">
                <a:latin typeface="Times New Roman" panose="02020603050405020304" pitchFamily="18" charset="0"/>
                <a:cs typeface="Times New Roman" panose="02020603050405020304" pitchFamily="18" charset="0"/>
              </a:rPr>
              <a:t>your</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attention</a:t>
            </a:r>
            <a:r>
              <a:rPr lang="pl-PL" dirty="0">
                <a:latin typeface="Times New Roman" panose="02020603050405020304" pitchFamily="18" charset="0"/>
                <a:cs typeface="Times New Roman" panose="02020603050405020304" pitchFamily="18" charset="0"/>
              </a:rPr>
              <a:t>!</a:t>
            </a:r>
          </a:p>
        </p:txBody>
      </p:sp>
      <p:sp>
        <p:nvSpPr>
          <p:cNvPr id="3" name="Symbol zastępczy zawartości 2">
            <a:extLst>
              <a:ext uri="{FF2B5EF4-FFF2-40B4-BE49-F238E27FC236}">
                <a16:creationId xmlns:a16="http://schemas.microsoft.com/office/drawing/2014/main" id="{794CFFCA-0DA8-556B-50B1-A62B75BE432B}"/>
              </a:ext>
            </a:extLst>
          </p:cNvPr>
          <p:cNvSpPr>
            <a:spLocks noGrp="1"/>
          </p:cNvSpPr>
          <p:nvPr>
            <p:ph idx="1"/>
          </p:nvPr>
        </p:nvSpPr>
        <p:spPr>
          <a:xfrm>
            <a:off x="7531610" y="2434201"/>
            <a:ext cx="3822189" cy="3742762"/>
          </a:xfrm>
        </p:spPr>
        <p:txBody>
          <a:bodyPr>
            <a:normAutofit/>
          </a:bodyPr>
          <a:lstStyle/>
          <a:p>
            <a:r>
              <a:rPr lang="pl-PL" sz="2400" dirty="0">
                <a:latin typeface="Times New Roman" panose="02020603050405020304" pitchFamily="18" charset="0"/>
                <a:cs typeface="Times New Roman" panose="02020603050405020304" pitchFamily="18" charset="0"/>
              </a:rPr>
              <a:t>zpe.gov.pl</a:t>
            </a:r>
          </a:p>
          <a:p>
            <a:r>
              <a:rPr lang="pl-PL" sz="2400" dirty="0">
                <a:latin typeface="Times New Roman" panose="02020603050405020304" pitchFamily="18" charset="0"/>
                <a:cs typeface="Times New Roman" panose="02020603050405020304" pitchFamily="18" charset="0"/>
              </a:rPr>
              <a:t>pl.wikipedia.org</a:t>
            </a:r>
          </a:p>
          <a:p>
            <a:r>
              <a:rPr lang="pl-PL" sz="2400" dirty="0">
                <a:latin typeface="Times New Roman" panose="02020603050405020304" pitchFamily="18" charset="0"/>
                <a:cs typeface="Times New Roman" panose="02020603050405020304" pitchFamily="18" charset="0"/>
              </a:rPr>
              <a:t>platasa.com</a:t>
            </a:r>
          </a:p>
          <a:p>
            <a:r>
              <a:rPr lang="pl-PL" sz="2400" dirty="0">
                <a:latin typeface="Times New Roman" panose="02020603050405020304" pitchFamily="18" charset="0"/>
                <a:cs typeface="Times New Roman" panose="02020603050405020304" pitchFamily="18" charset="0"/>
              </a:rPr>
              <a:t>siad.com</a:t>
            </a:r>
          </a:p>
          <a:p>
            <a:r>
              <a:rPr lang="pl-PL" sz="2400" dirty="0">
                <a:latin typeface="Times New Roman" panose="02020603050405020304" pitchFamily="18" charset="0"/>
                <a:cs typeface="Times New Roman" panose="02020603050405020304" pitchFamily="18" charset="0"/>
              </a:rPr>
              <a:t>imtechgaz.pl</a:t>
            </a:r>
          </a:p>
          <a:p>
            <a:r>
              <a:rPr lang="pl-PL" sz="2400" dirty="0">
                <a:latin typeface="Times New Roman" panose="02020603050405020304" pitchFamily="18" charset="0"/>
                <a:cs typeface="Times New Roman" panose="02020603050405020304" pitchFamily="18" charset="0"/>
              </a:rPr>
              <a:t>fajnepodroze.p</a:t>
            </a:r>
            <a:r>
              <a:rPr lang="pl-PL" sz="2000" dirty="0">
                <a:latin typeface="Times New Roman" panose="02020603050405020304" pitchFamily="18" charset="0"/>
                <a:cs typeface="Times New Roman" panose="02020603050405020304" pitchFamily="18" charset="0"/>
              </a:rPr>
              <a:t>l</a:t>
            </a:r>
          </a:p>
        </p:txBody>
      </p:sp>
    </p:spTree>
    <p:extLst>
      <p:ext uri="{BB962C8B-B14F-4D97-AF65-F5344CB8AC3E}">
        <p14:creationId xmlns:p14="http://schemas.microsoft.com/office/powerpoint/2010/main" val="340382506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TM03457452[[fn=Sklepienie niebieskie]]</Template>
  <TotalTime>162</TotalTime>
  <Words>547</Words>
  <Application>Microsoft Office PowerPoint</Application>
  <PresentationFormat>Panoramiczny</PresentationFormat>
  <Paragraphs>79</Paragraphs>
  <Slides>12</Slides>
  <Notes>0</Notes>
  <HiddenSlides>0</HiddenSlides>
  <MMClips>0</MMClips>
  <ScaleCrop>false</ScaleCrop>
  <HeadingPairs>
    <vt:vector size="4" baseType="variant">
      <vt:variant>
        <vt:lpstr>Motyw</vt:lpstr>
      </vt:variant>
      <vt:variant>
        <vt:i4>1</vt:i4>
      </vt:variant>
      <vt:variant>
        <vt:lpstr>Tytuły slajdów</vt:lpstr>
      </vt:variant>
      <vt:variant>
        <vt:i4>12</vt:i4>
      </vt:variant>
    </vt:vector>
  </HeadingPairs>
  <TitlesOfParts>
    <vt:vector size="13" baseType="lpstr">
      <vt:lpstr>Motyw pakietu Office</vt:lpstr>
      <vt:lpstr>The air and its components</vt:lpstr>
      <vt:lpstr>What is the air?</vt:lpstr>
      <vt:lpstr>Interesting facts about air</vt:lpstr>
      <vt:lpstr>The air components</vt:lpstr>
      <vt:lpstr>Nitrogen</vt:lpstr>
      <vt:lpstr>Nitrogen applications:</vt:lpstr>
      <vt:lpstr>Oxygen</vt:lpstr>
      <vt:lpstr>Oxygen applications:</vt:lpstr>
      <vt:lpstr>Noble gases</vt:lpstr>
      <vt:lpstr>Noble gas applications:</vt:lpstr>
      <vt:lpstr>Noble gas applications: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and its components</dc:title>
  <dc:creator>Julia Gudojc</dc:creator>
  <cp:lastModifiedBy>Andrzej</cp:lastModifiedBy>
  <cp:revision>17</cp:revision>
  <dcterms:created xsi:type="dcterms:W3CDTF">2023-04-21T18:32:54Z</dcterms:created>
  <dcterms:modified xsi:type="dcterms:W3CDTF">2023-04-25T14:43:32Z</dcterms:modified>
</cp:coreProperties>
</file>