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4" r:id="rId9"/>
    <p:sldId id="265" r:id="rId10"/>
    <p:sldId id="260" r:id="rId11"/>
    <p:sldId id="261" r:id="rId12"/>
    <p:sldId id="262" r:id="rId13"/>
    <p:sldId id="263" r:id="rId14"/>
    <p:sldId id="267" r:id="rId15"/>
    <p:sldId id="266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9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216472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605453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160077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151383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74914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15401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850858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882318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993878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89941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06555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D1AC9-8872-4D59-9378-978D043AA535}" type="datetimeFigureOut">
              <a:rPr lang="pl-PL" smtClean="0"/>
              <a:pPr/>
              <a:t>19.06.2020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72458-F6E4-49EB-A519-04B8F31F05D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0845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1930803"/>
          </a:xfrm>
        </p:spPr>
        <p:txBody>
          <a:bodyPr/>
          <a:lstStyle/>
          <a:p>
            <a:r>
              <a:rPr lang="pl-PL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R</a:t>
            </a:r>
            <a:r>
              <a:rPr lang="pl-PL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O</a:t>
            </a:r>
            <a:r>
              <a:rPr lang="pl-PL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Z</a:t>
            </a:r>
            <a:r>
              <a:rPr lang="pl-PL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K</a:t>
            </a:r>
            <a:r>
              <a:rPr lang="pl-P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Ł</a:t>
            </a:r>
            <a:r>
              <a:rPr lang="pl-PL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A</a:t>
            </a:r>
            <a:r>
              <a:rPr lang="pl-P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D</a:t>
            </a: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 </a:t>
            </a:r>
            <a:r>
              <a:rPr lang="pl-P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W</a:t>
            </a:r>
            <a:r>
              <a:rPr lang="pl-PL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Y</a:t>
            </a:r>
            <a:r>
              <a:rPr lang="pl-P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C</a:t>
            </a:r>
            <a:r>
              <a:rPr lang="pl-PL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I</a:t>
            </a:r>
            <a:r>
              <a:rPr lang="pl-PL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E</a:t>
            </a:r>
            <a:r>
              <a:rPr lang="pl-PL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C</a:t>
            </a:r>
            <a:r>
              <a:rPr lang="pl-PL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Z</a:t>
            </a:r>
            <a:r>
              <a:rPr lang="pl-PL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K</a:t>
            </a:r>
            <a:r>
              <a:rPr lang="pl-P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O</a:t>
            </a:r>
            <a:r>
              <a:rPr lang="pl-PL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W</a:t>
            </a:r>
            <a:r>
              <a:rPr lang="pl-P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E</a:t>
            </a:r>
            <a:r>
              <a:rPr lang="pl-PL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J</a:t>
            </a: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 </a:t>
            </a:r>
            <a:r>
              <a:rPr lang="pl-PL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J</a:t>
            </a:r>
            <a:r>
              <a:rPr lang="pl-PL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A</a:t>
            </a:r>
            <a:r>
              <a:rPr lang="pl-PL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Z</a:t>
            </a:r>
            <a:r>
              <a:rPr lang="pl-PL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D</a:t>
            </a:r>
            <a:r>
              <a:rPr lang="pl-P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Y</a:t>
            </a: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 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671421"/>
            <a:ext cx="9144000" cy="1655762"/>
          </a:xfrm>
        </p:spPr>
        <p:txBody>
          <a:bodyPr/>
          <a:lstStyle/>
          <a:p>
            <a:r>
              <a:rPr lang="pl-PL" i="1" dirty="0" smtClean="0">
                <a:solidFill>
                  <a:srgbClr val="0070C0"/>
                </a:solidFill>
                <a:latin typeface="Mistral" panose="03090702030407020403" pitchFamily="66" charset="0"/>
              </a:rPr>
              <a:t>CZYLI CO POWINIEN WIEDZIEĆ KAŻDY… </a:t>
            </a:r>
            <a:endParaRPr lang="pl-PL" i="1" dirty="0">
              <a:solidFill>
                <a:srgbClr val="0070C0"/>
              </a:solidFill>
              <a:latin typeface="Mistral" panose="03090702030407020403" pitchFamily="66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00461" y="4592381"/>
            <a:ext cx="2108091" cy="1517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rgbClr val="FFFF00"/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854" y="4671421"/>
            <a:ext cx="1838325" cy="164782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92D050"/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524995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18835" y="4494509"/>
            <a:ext cx="3006671" cy="1053292"/>
          </a:xfrm>
        </p:spPr>
        <p:txBody>
          <a:bodyPr/>
          <a:lstStyle/>
          <a:p>
            <a:r>
              <a:rPr lang="pl-PL" b="1" dirty="0" smtClean="0">
                <a:latin typeface="Mistral" panose="03090702030407020403" pitchFamily="66" charset="0"/>
              </a:rPr>
              <a:t>ZŁOTE ZASADY </a:t>
            </a:r>
            <a:br>
              <a:rPr lang="pl-PL" b="1" dirty="0" smtClean="0">
                <a:latin typeface="Mistral" panose="03090702030407020403" pitchFamily="66" charset="0"/>
              </a:rPr>
            </a:br>
            <a:r>
              <a:rPr lang="pl-PL" b="1" dirty="0" smtClean="0">
                <a:latin typeface="Mistral" panose="03090702030407020403" pitchFamily="66" charset="0"/>
              </a:rPr>
              <a:t>NIE OD PARADY…</a:t>
            </a:r>
            <a:endParaRPr lang="pl-PL" b="1" dirty="0">
              <a:latin typeface="Mistral" panose="03090702030407020403" pitchFamily="66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858359" y="480448"/>
            <a:ext cx="6333641" cy="6377552"/>
          </a:xfrm>
        </p:spPr>
        <p:txBody>
          <a:bodyPr>
            <a:normAutofit fontScale="92500" lnSpcReduction="20000"/>
          </a:bodyPr>
          <a:lstStyle/>
          <a:p>
            <a:r>
              <a:rPr lang="pl-PL" sz="2600" dirty="0" smtClean="0">
                <a:latin typeface="Mistral" panose="03090702030407020403" pitchFamily="66" charset="0"/>
              </a:rPr>
              <a:t>GDY MASZ ZAMIAR PODRÓŻOWAC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ZAWSZE WIESZ CO CHCESZ SPAKOWAĆ.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ALE NIE TYLKO WALIZKĘ PAKUJESZ,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TAKŻE I GŁOWĘ W WIEDZĘ MEBLUJESZ.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BO PRAWO TURYSTYCZNE ZNAĆ MUSISZ,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CZY JESTEŚ W POLSCE, W GÓRACH, AFRYCE CZY NA RUSI.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NORMY SPOŁECZNE 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TEŻ SĄ KONIECZNE.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PODCZAS ZWIEDZANIA,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PIĘKNOŚCI OGLADANIA.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TRZEBA ZASAD PRZESTRZEGAĆ,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PO TRAWNIKACH NIE BIEGAĆ.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TRZYMAĆ SIĘ WYZNACZONEGO SZLAKU,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CZY TO ROWEREM, PIECHOTĄ CZY W KAJAKU.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MY JE WAM PRZYBLIŻYMY I PRZYPOMNIMY,</a:t>
            </a:r>
          </a:p>
          <a:p>
            <a:r>
              <a:rPr lang="pl-PL" sz="2600" dirty="0" smtClean="0">
                <a:latin typeface="Mistral" panose="03090702030407020403" pitchFamily="66" charset="0"/>
              </a:rPr>
              <a:t>I ŻE NIE ZAPOMNICIE LICZYMY…</a:t>
            </a:r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805" y="480448"/>
            <a:ext cx="4833615" cy="3623721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accent4">
                <a:lumMod val="50000"/>
              </a:schemeClr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801075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crush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455" y="5486400"/>
            <a:ext cx="7897650" cy="1173001"/>
          </a:xfrm>
        </p:spPr>
        <p:txBody>
          <a:bodyPr>
            <a:normAutofit/>
          </a:bodyPr>
          <a:lstStyle/>
          <a:p>
            <a:r>
              <a:rPr lang="pl-PL" b="1" dirty="0" smtClean="0">
                <a:latin typeface="Mistral" panose="03090702030407020403" pitchFamily="66" charset="0"/>
              </a:rPr>
              <a:t>NIEZALEŻNIE OD TEGO GDZIE SIĘ WYBIERAMY, </a:t>
            </a:r>
            <a:br>
              <a:rPr lang="pl-PL" b="1" dirty="0" smtClean="0">
                <a:latin typeface="Mistral" panose="03090702030407020403" pitchFamily="66" charset="0"/>
              </a:rPr>
            </a:br>
            <a:r>
              <a:rPr lang="pl-PL" b="1" dirty="0" smtClean="0">
                <a:latin typeface="Mistral" panose="03090702030407020403" pitchFamily="66" charset="0"/>
              </a:rPr>
              <a:t>KAŻDY MUSI BYĆ WŁAŚCIWIE PRZYGOTOWANY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88935" y="1840423"/>
            <a:ext cx="6275361" cy="840783"/>
          </a:xfrm>
        </p:spPr>
        <p:txBody>
          <a:bodyPr>
            <a:normAutofit/>
          </a:bodyPr>
          <a:lstStyle/>
          <a:p>
            <a:r>
              <a:rPr lang="pl-PL" sz="2000" dirty="0" smtClean="0">
                <a:latin typeface="Mistral" panose="03090702030407020403" pitchFamily="66" charset="0"/>
              </a:rPr>
              <a:t>CZY W GÓRY JEDZIESZ, CZY NAD JEZIORA.</a:t>
            </a:r>
          </a:p>
          <a:p>
            <a:r>
              <a:rPr lang="pl-PL" sz="2000" dirty="0" smtClean="0">
                <a:latin typeface="Mistral" panose="03090702030407020403" pitchFamily="66" charset="0"/>
              </a:rPr>
              <a:t>WŁAŚCIWE RZECZY ZABIERZ DO TURYSTYCZNEGO WORA.</a:t>
            </a:r>
            <a:endParaRPr lang="pl-PL" sz="2000" dirty="0">
              <a:latin typeface="Mistral" panose="03090702030407020403" pitchFamily="66" charset="0"/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723075">
            <a:off x="1953330" y="2879552"/>
            <a:ext cx="2405644" cy="2405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8677" y="320558"/>
            <a:ext cx="5715000" cy="522922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accent1">
                <a:lumMod val="40000"/>
                <a:lumOff val="60000"/>
              </a:schemeClr>
            </a:outerShdw>
            <a:softEdge rad="112500"/>
          </a:effectLst>
        </p:spPr>
      </p:pic>
      <p:sp>
        <p:nvSpPr>
          <p:cNvPr id="13" name="pole tekstowe 12"/>
          <p:cNvSpPr txBox="1"/>
          <p:nvPr/>
        </p:nvSpPr>
        <p:spPr>
          <a:xfrm rot="21150619">
            <a:off x="8341362" y="1840423"/>
            <a:ext cx="198378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AHOJ PRZYGODO</a:t>
            </a:r>
          </a:p>
          <a:p>
            <a:r>
              <a:rPr lang="pl-PL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WITAJ PRZYRODO</a:t>
            </a:r>
            <a:endParaRPr lang="pl-PL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5716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92" t="9303" r="25098" b="9853"/>
          <a:stretch/>
        </p:blipFill>
        <p:spPr>
          <a:xfrm rot="20276923">
            <a:off x="5198575" y="2405960"/>
            <a:ext cx="1906291" cy="342512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FFFF00"/>
            </a:outerShdw>
            <a:softEdge rad="112500"/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5656882"/>
            <a:ext cx="9327100" cy="1019014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Mistral" panose="03090702030407020403" pitchFamily="66" charset="0"/>
              </a:rPr>
              <a:t>TO CO ZAWSZE ZE SOBĄ ZABRAĆ MUSISZ,</a:t>
            </a:r>
            <a:br>
              <a:rPr lang="pl-PL" dirty="0" smtClean="0">
                <a:latin typeface="Mistral" panose="03090702030407020403" pitchFamily="66" charset="0"/>
              </a:rPr>
            </a:br>
            <a:r>
              <a:rPr lang="pl-PL" dirty="0" smtClean="0">
                <a:latin typeface="Mistral" panose="03090702030407020403" pitchFamily="66" charset="0"/>
              </a:rPr>
              <a:t>I BEZ CZEGO NIGDZIE NIE POWINIENEŚ SIĘ RUSZYĆ: </a:t>
            </a:r>
            <a:endParaRPr lang="pl-PL" dirty="0">
              <a:latin typeface="Mistral" panose="03090702030407020403" pitchFamily="66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703" r="24840"/>
          <a:stretch/>
        </p:blipFill>
        <p:spPr>
          <a:xfrm rot="20780601">
            <a:off x="10261159" y="2621059"/>
            <a:ext cx="1627323" cy="3429000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B0F0"/>
            </a:outerShdw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336222">
            <a:off x="234428" y="577264"/>
            <a:ext cx="3121152" cy="218846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bg1">
                <a:lumMod val="75000"/>
              </a:schemeClr>
            </a:outerShdw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67" t="10302" r="7676" b="4617"/>
          <a:stretch/>
        </p:blipFill>
        <p:spPr>
          <a:xfrm>
            <a:off x="2751022" y="3669408"/>
            <a:ext cx="2386241" cy="1720313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92D050"/>
            </a:outerShdw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59983">
            <a:off x="9495291" y="263471"/>
            <a:ext cx="2408797" cy="2348577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bg1">
                <a:lumMod val="85000"/>
              </a:schemeClr>
            </a:outerShdw>
            <a:softEdge rad="1125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814"/>
          <a:stretch/>
        </p:blipFill>
        <p:spPr>
          <a:xfrm>
            <a:off x="154049" y="2695376"/>
            <a:ext cx="2270027" cy="262897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  <a:softEdge rad="112500"/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71" t="9681" r="16287" b="13749"/>
          <a:stretch/>
        </p:blipFill>
        <p:spPr>
          <a:xfrm>
            <a:off x="7217525" y="4149856"/>
            <a:ext cx="2882685" cy="2479729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FF0000"/>
            </a:outerShdw>
            <a:softEdge rad="112500"/>
          </a:effectLst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27" t="12590" r="2993" b="9240"/>
          <a:stretch/>
        </p:blipFill>
        <p:spPr>
          <a:xfrm rot="21152645">
            <a:off x="6147006" y="79125"/>
            <a:ext cx="2789695" cy="1627322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B050"/>
            </a:outerShdw>
            <a:softEdge rad="112500"/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9" t="2042" b="37958"/>
          <a:stretch/>
        </p:blipFill>
        <p:spPr>
          <a:xfrm>
            <a:off x="3224877" y="473380"/>
            <a:ext cx="2680377" cy="1700011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FF0000"/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15031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76434" y="526942"/>
            <a:ext cx="6891580" cy="1170122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Mistral" panose="03090702030407020403" pitchFamily="66" charset="0"/>
              </a:rPr>
              <a:t>OZNACZENIA SZLAKÓW WARTO ZNAĆ,</a:t>
            </a:r>
            <a:br>
              <a:rPr lang="pl-PL" dirty="0" smtClean="0">
                <a:latin typeface="Mistral" panose="03090702030407020403" pitchFamily="66" charset="0"/>
              </a:rPr>
            </a:br>
            <a:r>
              <a:rPr lang="pl-PL" dirty="0" smtClean="0">
                <a:latin typeface="Mistral" panose="03090702030407020403" pitchFamily="66" charset="0"/>
              </a:rPr>
              <a:t>CZYŚ AMATOR CZY ZAAWANSOWANA TURYSTYCZNA BRAĆ.</a:t>
            </a:r>
            <a:endParaRPr lang="pl-PL" dirty="0">
              <a:latin typeface="Mistral" panose="03090702030407020403" pitchFamily="66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973053" cy="6858000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70C0"/>
            </a:outerShdw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87501" y="2119476"/>
            <a:ext cx="6190476" cy="2619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3885133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303670"/>
            <a:ext cx="6096000" cy="6343650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tx1"/>
            </a:outerShdw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890" y="3922760"/>
            <a:ext cx="5391902" cy="2391109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  <a:softEdge rad="112500"/>
          </a:effectLst>
        </p:spPr>
      </p:pic>
      <p:sp>
        <p:nvSpPr>
          <p:cNvPr id="8" name="pole tekstowe 7"/>
          <p:cNvSpPr txBox="1"/>
          <p:nvPr/>
        </p:nvSpPr>
        <p:spPr>
          <a:xfrm>
            <a:off x="398544" y="1906291"/>
            <a:ext cx="5697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latin typeface="Mistral" panose="03090702030407020403" pitchFamily="66" charset="0"/>
              </a:rPr>
              <a:t>PAMIĘTAJ O JEDNEJ, RZECZY BARDZO WAŻNEJ,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I PONIŻSZE SŁOWA PRZECZYTAJ UWAŻNIE.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KOLORY NIE OZNACZAJĄ TRUDNOŚCI SZLAKU,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WIĘC SIĘ NIE POMYL DZIEWCZYNO, CHŁOPAKU…</a:t>
            </a:r>
            <a:endParaRPr lang="pl-PL" sz="2400" dirty="0"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6665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61706" y="201479"/>
            <a:ext cx="6030294" cy="972518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Mistral" panose="03090702030407020403" pitchFamily="66" charset="0"/>
              </a:rPr>
              <a:t>GDY ZWIEDZASZ OBIEKTY ZABYTKOWE</a:t>
            </a:r>
            <a:br>
              <a:rPr lang="pl-PL" dirty="0" smtClean="0">
                <a:latin typeface="Mistral" panose="03090702030407020403" pitchFamily="66" charset="0"/>
              </a:rPr>
            </a:br>
            <a:r>
              <a:rPr lang="pl-PL" dirty="0" smtClean="0">
                <a:latin typeface="Mistral" panose="03090702030407020403" pitchFamily="66" charset="0"/>
              </a:rPr>
              <a:t>ZWRÓĆ UWAGĘ NA ZNAKI SZCZEGÓŁOWE:</a:t>
            </a:r>
            <a:endParaRPr lang="pl-PL" dirty="0">
              <a:latin typeface="Mistral" panose="03090702030407020403" pitchFamily="66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72195" y="1576952"/>
            <a:ext cx="2250044" cy="3874576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B0F0"/>
            </a:outerShdw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948" y="171269"/>
            <a:ext cx="2431297" cy="2431297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70C0"/>
            </a:outerShdw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253" b="24445"/>
          <a:stretch/>
        </p:blipFill>
        <p:spPr>
          <a:xfrm>
            <a:off x="361345" y="4633992"/>
            <a:ext cx="3790950" cy="2076773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tx1"/>
            </a:outerShdw>
            <a:softEdge rad="1125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28" t="-1786" r="30051" b="6088"/>
          <a:stretch/>
        </p:blipFill>
        <p:spPr>
          <a:xfrm>
            <a:off x="3453941" y="1549277"/>
            <a:ext cx="1735810" cy="2490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rgbClr val="0070C0"/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15" t="10832" r="9263" b="13496"/>
          <a:stretch/>
        </p:blipFill>
        <p:spPr>
          <a:xfrm>
            <a:off x="6161706" y="3556861"/>
            <a:ext cx="3595607" cy="3301139"/>
          </a:xfrm>
          <a:prstGeom prst="rect">
            <a:avLst/>
          </a:prstGeom>
          <a:ln>
            <a:noFill/>
          </a:ln>
          <a:effectLst>
            <a:outerShdw blurRad="50800" dist="50800" dir="5400000" sx="110000" sy="110000" algn="ctr" rotWithShape="0">
              <a:srgbClr val="FF0000">
                <a:alpha val="0"/>
              </a:srgbClr>
            </a:outerShdw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82" t="6555" r="6655" b="6214"/>
          <a:stretch/>
        </p:blipFill>
        <p:spPr>
          <a:xfrm>
            <a:off x="5961447" y="1173997"/>
            <a:ext cx="2882684" cy="292051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FF0000"/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173935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38428" y="5486400"/>
            <a:ext cx="6755808" cy="1182688"/>
          </a:xfrm>
        </p:spPr>
        <p:txBody>
          <a:bodyPr>
            <a:normAutofit/>
          </a:bodyPr>
          <a:lstStyle/>
          <a:p>
            <a:r>
              <a:rPr lang="pl-PL" i="1" dirty="0" smtClean="0">
                <a:latin typeface="Mistral" panose="03090702030407020403" pitchFamily="66" charset="0"/>
              </a:rPr>
              <a:t>GDY NA ROWERZE PODRÓŻUJESZ</a:t>
            </a:r>
            <a:br>
              <a:rPr lang="pl-PL" i="1" dirty="0" smtClean="0">
                <a:latin typeface="Mistral" panose="03090702030407020403" pitchFamily="66" charset="0"/>
              </a:rPr>
            </a:br>
            <a:r>
              <a:rPr lang="pl-PL" i="1" dirty="0" smtClean="0">
                <a:latin typeface="Mistral" panose="03090702030407020403" pitchFamily="66" charset="0"/>
              </a:rPr>
              <a:t>PATRZ NA SZLAKI, A NIE POŻAŁUJESZ.</a:t>
            </a:r>
            <a:endParaRPr lang="pl-PL" i="1" dirty="0">
              <a:latin typeface="Mistral" panose="03090702030407020403" pitchFamily="66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43843" y="5197744"/>
            <a:ext cx="4398640" cy="1352227"/>
          </a:xfrm>
        </p:spPr>
        <p:txBody>
          <a:bodyPr>
            <a:noAutofit/>
          </a:bodyPr>
          <a:lstStyle/>
          <a:p>
            <a:r>
              <a:rPr lang="pl-PL" sz="1800" dirty="0" smtClean="0">
                <a:latin typeface="Mistral" panose="03090702030407020403" pitchFamily="66" charset="0"/>
              </a:rPr>
              <a:t>PAMIĘTAJ ROWERZYSTO DROGI,</a:t>
            </a:r>
          </a:p>
          <a:p>
            <a:r>
              <a:rPr lang="pl-PL" sz="1800" dirty="0" smtClean="0">
                <a:latin typeface="Mistral" panose="03090702030407020403" pitchFamily="66" charset="0"/>
              </a:rPr>
              <a:t>BY NIE TYLKO PATRZEĆ POD NOGI.</a:t>
            </a:r>
          </a:p>
          <a:p>
            <a:r>
              <a:rPr lang="pl-PL" sz="1800" dirty="0" smtClean="0">
                <a:latin typeface="Mistral" panose="03090702030407020403" pitchFamily="66" charset="0"/>
              </a:rPr>
              <a:t>SZLAKÓW ROWEROWYCH OZNACZENIA WARTO ZNAĆ</a:t>
            </a:r>
          </a:p>
          <a:p>
            <a:r>
              <a:rPr lang="pl-PL" sz="1800" dirty="0" smtClean="0">
                <a:latin typeface="Mistral" panose="03090702030407020403" pitchFamily="66" charset="0"/>
              </a:rPr>
              <a:t>BY SIĘ NIE ZGUBIĆ I STRACHU NIE DOZNAĆ.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397" b="33131"/>
          <a:stretch/>
        </p:blipFill>
        <p:spPr>
          <a:xfrm>
            <a:off x="5713708" y="4060555"/>
            <a:ext cx="6096000" cy="142584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B050"/>
            </a:outerShdw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7167" y="0"/>
            <a:ext cx="3087069" cy="4116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43" t="2713" r="11108" b="2373"/>
          <a:stretch/>
        </p:blipFill>
        <p:spPr>
          <a:xfrm>
            <a:off x="475942" y="247973"/>
            <a:ext cx="5053237" cy="4674800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accent3">
                <a:lumMod val="75000"/>
              </a:schemeClr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413328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91214" y="5885481"/>
            <a:ext cx="5000786" cy="972519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Mistral" panose="03090702030407020403" pitchFamily="66" charset="0"/>
              </a:rPr>
              <a:t>KAJAKIEM WODNIAKI PODRÓŻUJĄ, </a:t>
            </a:r>
            <a:br>
              <a:rPr lang="pl-PL" dirty="0" smtClean="0">
                <a:latin typeface="Mistral" panose="03090702030407020403" pitchFamily="66" charset="0"/>
              </a:rPr>
            </a:br>
            <a:r>
              <a:rPr lang="pl-PL" dirty="0" smtClean="0">
                <a:latin typeface="Mistral" panose="03090702030407020403" pitchFamily="66" charset="0"/>
              </a:rPr>
              <a:t>ICH OCZY NIGDY NIE PRÓŻNUJĄ.</a:t>
            </a:r>
            <a:endParaRPr lang="pl-PL" dirty="0">
              <a:latin typeface="Mistral" panose="03090702030407020403" pitchFamily="66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924572" y="3995896"/>
            <a:ext cx="4396353" cy="1677692"/>
          </a:xfrm>
        </p:spPr>
        <p:txBody>
          <a:bodyPr>
            <a:normAutofit/>
          </a:bodyPr>
          <a:lstStyle/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NAWET GDY NA WODĘ SIĘ WYBIERASZ,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BAGAŻE ZE SOBĄ ZABIERASZ.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NIE ZAPOMINAJ NIGDY O PILNOWANIU SZLAKÓW,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BY NIE TRZEBA BYŁO NOSIĆ KAJAKÓW. </a:t>
            </a:r>
            <a:endParaRPr lang="pl-PL" sz="2000" dirty="0">
              <a:latin typeface="Mistral" panose="03090702030407020403" pitchFamily="66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673098" cy="3761252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70C0"/>
            </a:outerShdw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798" y="3982354"/>
            <a:ext cx="1857375" cy="2457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rgbClr val="0070C0"/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61" r="11724" b="15706"/>
          <a:stretch/>
        </p:blipFill>
        <p:spPr>
          <a:xfrm>
            <a:off x="7320925" y="0"/>
            <a:ext cx="4871075" cy="37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89397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721" y="1689315"/>
            <a:ext cx="6506409" cy="1394847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Mistral" panose="03090702030407020403" pitchFamily="66" charset="0"/>
              </a:rPr>
              <a:t>GDY SZCZYTY ZAMIERZASZ ZDOBYWAĆ,</a:t>
            </a:r>
            <a:br>
              <a:rPr lang="pl-PL" dirty="0" smtClean="0">
                <a:latin typeface="Mistral" panose="03090702030407020403" pitchFamily="66" charset="0"/>
              </a:rPr>
            </a:br>
            <a:r>
              <a:rPr lang="pl-PL" dirty="0" smtClean="0">
                <a:latin typeface="Mistral" panose="03090702030407020403" pitchFamily="66" charset="0"/>
              </a:rPr>
              <a:t>PAMIĘTAJ BY SZCZĘŚCIA NIE NADUŻYWAĆ.</a:t>
            </a:r>
            <a:br>
              <a:rPr lang="pl-PL" dirty="0" smtClean="0">
                <a:latin typeface="Mistral" panose="03090702030407020403" pitchFamily="66" charset="0"/>
              </a:rPr>
            </a:br>
            <a:endParaRPr lang="pl-PL" dirty="0">
              <a:latin typeface="Mistral" panose="03090702030407020403" pitchFamily="66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590525" y="3994688"/>
            <a:ext cx="4510006" cy="2328620"/>
          </a:xfrm>
        </p:spPr>
        <p:txBody>
          <a:bodyPr>
            <a:normAutofit lnSpcReduction="10000"/>
          </a:bodyPr>
          <a:lstStyle/>
          <a:p>
            <a:r>
              <a:rPr lang="pl-PL" sz="2000" dirty="0" smtClean="0">
                <a:latin typeface="Mistral" panose="03090702030407020403" pitchFamily="66" charset="0"/>
              </a:rPr>
              <a:t>GÓRSKIE WĘDRÓWKI </a:t>
            </a:r>
          </a:p>
          <a:p>
            <a:r>
              <a:rPr lang="pl-PL" sz="2000" dirty="0" smtClean="0">
                <a:latin typeface="Mistral" panose="03090702030407020403" pitchFamily="66" charset="0"/>
              </a:rPr>
              <a:t>TO NIE BYLE JAKIE MAJÓWKI.</a:t>
            </a:r>
          </a:p>
          <a:p>
            <a:r>
              <a:rPr lang="pl-PL" sz="2000" dirty="0" smtClean="0">
                <a:latin typeface="Mistral" panose="03090702030407020403" pitchFamily="66" charset="0"/>
              </a:rPr>
              <a:t>PAMIĘTAJ BY WŁAŚCIWIE SIĘ PRZYGOTOWAĆ.</a:t>
            </a:r>
          </a:p>
          <a:p>
            <a:r>
              <a:rPr lang="pl-PL" sz="2000" dirty="0" smtClean="0">
                <a:latin typeface="Mistral" panose="03090702030407020403" pitchFamily="66" charset="0"/>
              </a:rPr>
              <a:t>ABY GOPR NIE MUSIAŁ CIĘ RATOWAĆ.</a:t>
            </a:r>
          </a:p>
          <a:p>
            <a:r>
              <a:rPr lang="pl-PL" sz="2000" dirty="0" smtClean="0">
                <a:latin typeface="Mistral" panose="03090702030407020403" pitchFamily="66" charset="0"/>
              </a:rPr>
              <a:t>WŁAŚCIWY EKWIPUNEK TO SUKCESU KLUCZ.</a:t>
            </a:r>
          </a:p>
          <a:p>
            <a:r>
              <a:rPr lang="pl-PL" sz="2000" dirty="0" smtClean="0">
                <a:latin typeface="Mistral" panose="03090702030407020403" pitchFamily="66" charset="0"/>
              </a:rPr>
              <a:t>KONIECZNIE WIĘC SIĘ TEGO NAUCZ.</a:t>
            </a:r>
          </a:p>
          <a:p>
            <a:endParaRPr lang="pl-PL" dirty="0" smtClean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903" b="1"/>
          <a:stretch/>
        </p:blipFill>
        <p:spPr>
          <a:xfrm>
            <a:off x="7031110" y="387457"/>
            <a:ext cx="5069421" cy="269670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B0F0"/>
            </a:outerShdw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721" y="2886155"/>
            <a:ext cx="2868963" cy="2830879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70C0"/>
            </a:outerShdw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3549" y="3084162"/>
            <a:ext cx="3177562" cy="2278252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70C0"/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721743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99702" y="902776"/>
            <a:ext cx="4892298" cy="1154624"/>
          </a:xfrm>
        </p:spPr>
        <p:txBody>
          <a:bodyPr/>
          <a:lstStyle/>
          <a:p>
            <a:r>
              <a:rPr lang="pl-PL" dirty="0" smtClean="0">
                <a:latin typeface="Mistral" panose="03090702030407020403" pitchFamily="66" charset="0"/>
              </a:rPr>
              <a:t>PILOT I PRZEWODNIK </a:t>
            </a:r>
            <a:br>
              <a:rPr lang="pl-PL" dirty="0" smtClean="0">
                <a:latin typeface="Mistral" panose="03090702030407020403" pitchFamily="66" charset="0"/>
              </a:rPr>
            </a:br>
            <a:r>
              <a:rPr lang="pl-PL" dirty="0" smtClean="0">
                <a:latin typeface="Mistral" panose="03090702030407020403" pitchFamily="66" charset="0"/>
              </a:rPr>
              <a:t>TO WASZ TURYSTYCZNY RATOWNIK.</a:t>
            </a:r>
            <a:endParaRPr lang="pl-PL" dirty="0">
              <a:latin typeface="Mistral" panose="03090702030407020403" pitchFamily="66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098223" y="2587879"/>
            <a:ext cx="4839628" cy="3811588"/>
          </a:xfrm>
        </p:spPr>
        <p:txBody>
          <a:bodyPr>
            <a:noAutofit/>
          </a:bodyPr>
          <a:lstStyle/>
          <a:p>
            <a:r>
              <a:rPr lang="pl-PL" sz="2400" dirty="0" smtClean="0">
                <a:latin typeface="Mistral" panose="03090702030407020403" pitchFamily="66" charset="0"/>
              </a:rPr>
              <a:t>ZAWSZE SŁUCHAJ TEGO,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KTO WIE DUŻO DOBREGO.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MA WIĘKSZE DOŚWIADCZENIE,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I ZNA TRASĘ JAK TY SWOJE KIESZENIE.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ON WIE GDZIE JEST BEZPIECZNIE,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I KTÓRE TRASY SĄ PO PROSTU BAJECZNE.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TO ONI ZA TURYSTÓW ODPOWIADAJĄ,</a:t>
            </a:r>
          </a:p>
          <a:p>
            <a:r>
              <a:rPr lang="pl-PL" sz="2400" dirty="0" smtClean="0">
                <a:latin typeface="Mistral" panose="03090702030407020403" pitchFamily="66" charset="0"/>
              </a:rPr>
              <a:t>NAWET JEŚLI CZASEM ZA DUŻO GADAJĄ </a:t>
            </a:r>
            <a:r>
              <a:rPr lang="pl-PL" sz="2400" dirty="0" smtClean="0">
                <a:latin typeface="Mistral" panose="03090702030407020403" pitchFamily="66" charset="0"/>
                <a:sym typeface="Wingdings" panose="05000000000000000000" pitchFamily="2" charset="2"/>
              </a:rPr>
              <a:t>.</a:t>
            </a:r>
            <a:endParaRPr lang="pl-PL" sz="2400" dirty="0">
              <a:latin typeface="Mistral" panose="03090702030407020403" pitchFamily="66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587879"/>
            <a:ext cx="2676525" cy="399097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5804" y="588423"/>
            <a:ext cx="2590800" cy="3905250"/>
          </a:xfrm>
          <a:prstGeom prst="rect">
            <a:avLst/>
          </a:prstGeom>
          <a:effectLst>
            <a:reflection endPos="0" dir="5400000" sy="-100000" algn="bl" rotWithShape="0"/>
          </a:effectLst>
          <a:scene3d>
            <a:camera prst="orthographicFront">
              <a:rot lat="21299999" lon="6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9278604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6348" y="5301364"/>
            <a:ext cx="5437027" cy="1052942"/>
          </a:xfrm>
        </p:spPr>
        <p:txBody>
          <a:bodyPr>
            <a:noAutofit/>
          </a:bodyPr>
          <a:lstStyle/>
          <a:p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MAŁE, TURYSTYCZNE PRZYKAZANIA.</a:t>
            </a:r>
            <a:b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</a:br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STANOWCZO WARTE ZAPAMIĘTANIA</a:t>
            </a:r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l-PL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288598" y="503696"/>
            <a:ext cx="5903402" cy="6354304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l-PL" sz="2000" dirty="0" smtClean="0">
                <a:latin typeface="Mistral" panose="03090702030407020403" pitchFamily="66" charset="0"/>
              </a:rPr>
              <a:t>BUTY DOPASUJ DO TRASY I DLA WYGODY.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A NIE DLA MODY I URODY.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l-PL" sz="2000" dirty="0" smtClean="0">
                <a:latin typeface="Mistral" panose="03090702030407020403" pitchFamily="66" charset="0"/>
              </a:rPr>
              <a:t>BUTELKA WODY DUŻO NIE WAŻY.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A CIAŁO NAPOI I BRUD  Z RĄK ZMAŻE.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l-PL" sz="2000" dirty="0" smtClean="0">
                <a:latin typeface="Mistral" panose="03090702030407020403" pitchFamily="66" charset="0"/>
              </a:rPr>
              <a:t>MAPA, KOMPAS CZY COŚ PODOBNEGO,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POMOŻE CI W TRASIE BYŚ NIE ZBŁĄDZIŁ KOLEGO.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l-PL" sz="2000" dirty="0" smtClean="0">
                <a:latin typeface="Mistral" panose="03090702030407020403" pitchFamily="66" charset="0"/>
              </a:rPr>
              <a:t>PRZYDA SIĘ TEŻ PRZEKĄSKA,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CZYŚ MISIEK ŻARŁOK CZY MAŁA GĄSKA.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l-PL" sz="2000" dirty="0" smtClean="0">
                <a:latin typeface="Mistral" panose="03090702030407020403" pitchFamily="66" charset="0"/>
              </a:rPr>
              <a:t>ZE SZLAKU NIGDY NIE SCHODZIMY,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CZY GÓRY ZWIEDZAMY CZY PO NIZINACH PĘDZIMY.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l-PL" sz="2000" dirty="0" smtClean="0">
                <a:latin typeface="Mistral" panose="03090702030407020403" pitchFamily="66" charset="0"/>
              </a:rPr>
              <a:t>PRZYRODĘ MUSIMY SZANOWAĆ,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BY NASZE WNUKI MIAŁY GDZIE SPACEROWAĆ.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l-PL" sz="2000" dirty="0" smtClean="0">
                <a:latin typeface="Mistral" panose="03090702030407020403" pitchFamily="66" charset="0"/>
              </a:rPr>
              <a:t>ZAWSZE SŁUCHAMY TURYSTÓW BARDZIEJ DOŚWIADCZONYCH,</a:t>
            </a:r>
          </a:p>
          <a:p>
            <a:pPr algn="r"/>
            <a:r>
              <a:rPr lang="pl-PL" sz="2000" dirty="0" smtClean="0">
                <a:latin typeface="Mistral" panose="03090702030407020403" pitchFamily="66" charset="0"/>
              </a:rPr>
              <a:t>I ZAROZUMIALSTWEM SIĘ NIE NAPEŁNIAMY JAK BALONY…</a:t>
            </a:r>
          </a:p>
          <a:p>
            <a:endParaRPr lang="pl-PL" dirty="0" smtClean="0"/>
          </a:p>
          <a:p>
            <a:endParaRPr lang="pl-PL" dirty="0" smtClean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18075">
            <a:off x="3384154" y="392594"/>
            <a:ext cx="4298051" cy="315190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B0F0"/>
            </a:outerShdw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54" y="341487"/>
            <a:ext cx="2731663" cy="3595607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B0F0"/>
            </a:outerShdw>
            <a:softEdge rad="1125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0885" y="3720693"/>
            <a:ext cx="169545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57636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621F2D63BDBD4F895DD87B8A342AC4" ma:contentTypeVersion="8" ma:contentTypeDescription="Utwórz nowy dokument." ma:contentTypeScope="" ma:versionID="e4fe392669b27e88b65d5f4f2149c19e">
  <xsd:schema xmlns:xsd="http://www.w3.org/2001/XMLSchema" xmlns:xs="http://www.w3.org/2001/XMLSchema" xmlns:p="http://schemas.microsoft.com/office/2006/metadata/properties" xmlns:ns2="79a05195-575b-4a37-a3eb-8a35a3e0c472" targetNamespace="http://schemas.microsoft.com/office/2006/metadata/properties" ma:root="true" ma:fieldsID="f4af5442b1dd5ea0e08fc1ebb72cf403" ns2:_="">
    <xsd:import namespace="79a05195-575b-4a37-a3eb-8a35a3e0c4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5195-575b-4a37-a3eb-8a35a3e0c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F2576F-96D6-45D6-88D8-D30CEEBF47DC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79a05195-575b-4a37-a3eb-8a35a3e0c472"/>
  </ds:schemaRefs>
</ds:datastoreItem>
</file>

<file path=customXml/itemProps2.xml><?xml version="1.0" encoding="utf-8"?>
<ds:datastoreItem xmlns:ds="http://schemas.openxmlformats.org/officeDocument/2006/customXml" ds:itemID="{C66DA349-FB00-4877-A105-672E09F5A8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5195-575b-4a37-a3eb-8a35a3e0c4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58EA8F-611F-4A21-9CFB-20E921AEF2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424</Words>
  <Application>Microsoft Office PowerPoint</Application>
  <PresentationFormat>Niestandardowy</PresentationFormat>
  <Paragraphs>72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Motyw pakietu Office</vt:lpstr>
      <vt:lpstr>ROZKŁAD WYCIECZKOWEJ JAZDY </vt:lpstr>
      <vt:lpstr>ZŁOTE ZASADY  NIE OD PARADY…</vt:lpstr>
      <vt:lpstr>NIEZALEŻNIE OD TEGO GDZIE SIĘ WYBIERAMY,  KAŻDY MUSI BYĆ WŁAŚCIWIE PRZYGOTOWANY.</vt:lpstr>
      <vt:lpstr>TO CO ZAWSZE ZE SOBĄ ZABRAĆ MUSISZ, I BEZ CZEGO NIGDZIE NIE POWINIENEŚ SIĘ RUSZYĆ: </vt:lpstr>
      <vt:lpstr>OZNACZENIA SZLAKÓW WARTO ZNAĆ, CZYŚ AMATOR CZY ZAAWANSOWANA TURYSTYCZNA BRAĆ.</vt:lpstr>
      <vt:lpstr>Slajd 6</vt:lpstr>
      <vt:lpstr>GDY ZWIEDZASZ OBIEKTY ZABYTKOWE ZWRÓĆ UWAGĘ NA ZNAKI SZCZEGÓŁOWE:</vt:lpstr>
      <vt:lpstr>GDY NA ROWERZE PODRÓŻUJESZ PATRZ NA SZLAKI, A NIE POŻAŁUJESZ.</vt:lpstr>
      <vt:lpstr>KAJAKIEM WODNIAKI PODRÓŻUJĄ,  ICH OCZY NIGDY NIE PRÓŻNUJĄ.</vt:lpstr>
      <vt:lpstr>GDY SZCZYTY ZAMIERZASZ ZDOBYWAĆ, PAMIĘTAJ BY SZCZĘŚCIA NIE NADUŻYWAĆ. </vt:lpstr>
      <vt:lpstr>PILOT I PRZEWODNIK  TO WASZ TURYSTYCZNY RATOWNIK.</vt:lpstr>
      <vt:lpstr>MAŁE, TURYSTYCZNE PRZYKAZANIA. STANOWCZO WARTE ZAPAMIĘTANIA.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Monika</dc:creator>
  <cp:lastModifiedBy>Ewa Kamińska</cp:lastModifiedBy>
  <cp:revision>24</cp:revision>
  <dcterms:created xsi:type="dcterms:W3CDTF">2020-05-02T18:59:05Z</dcterms:created>
  <dcterms:modified xsi:type="dcterms:W3CDTF">2020-06-19T12:04:39Z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0x0101003D621F2D63BDBD4F895DD87B8A342AC4</vt:lpwstr>
  </property>
</Properties>
</file>