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B6982D2-9C08-437C-A144-75C1747FB6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834BFFC9-EA88-4964-895B-A4354A88AB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C039FF3-CAF8-4810-A04F-FC7E1E2B3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E9970-2A31-4952-9140-9CC61CB8F508}" type="datetimeFigureOut">
              <a:rPr lang="pl-PL" smtClean="0"/>
              <a:t>26.05.2020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F239918-1806-4083-8263-5F4F53F49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7C670D6-96BD-46B3-8A17-2B0B838B8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C839F-2F34-41CF-87D1-2C9DA1093F6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3341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EBD69C3-2546-4578-859C-7D32F1367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9C43F30-B095-4DA9-90B7-E4BD040F98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608DE31-7B3C-48BD-8891-3CCEE99C5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E9970-2A31-4952-9140-9CC61CB8F508}" type="datetimeFigureOut">
              <a:rPr lang="pl-PL" smtClean="0"/>
              <a:t>26.05.2020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F7EAE3-DF52-4640-9021-1B6D7CB8B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02BFD57-111C-4EAD-97F3-834CEC9C6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C839F-2F34-41CF-87D1-2C9DA1093F6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17015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E34661C-EAF9-4233-8687-36383C1D4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26A657A-A281-43DF-8DE0-90DEF5BAB6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A578394-63D4-467D-B8D4-5F6849D61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E9970-2A31-4952-9140-9CC61CB8F508}" type="datetimeFigureOut">
              <a:rPr lang="pl-PL" smtClean="0"/>
              <a:t>26.05.2020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3671494-2376-4FF2-A81D-5A42555FF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FCC6E3D-063C-46E8-9D52-9C27AFAF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C839F-2F34-41CF-87D1-2C9DA1093F6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51753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180494-8428-4A0B-A09D-CD19CB1BB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1194C4E-BDAA-42D2-84FD-D85398CFE8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428D18A-DDF3-454B-AFE6-0B932CF028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9F5A8162-DF13-416B-A026-A2C0AEE6A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E9970-2A31-4952-9140-9CC61CB8F508}" type="datetimeFigureOut">
              <a:rPr lang="pl-PL" smtClean="0"/>
              <a:t>26.05.2020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6EA678D-1ABD-426E-814A-51EEE02CD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FDE1EC2-76DC-401C-9BAD-FAE6C6DE1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C839F-2F34-41CF-87D1-2C9DA1093F6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0784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8868BDC-AEBB-45CD-B91D-C77CFEA08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A6170BB-178B-4203-9364-BAE10B3ADC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E1EF0DF-CD4B-4A55-B4E0-8D020FBB9B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0A9A3EFE-2A0F-4540-A511-D0A5D7B77D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09C1663E-0975-43C8-88D5-47DE79F460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73FDE061-F65E-4E15-8EBB-85AB9AA00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E9970-2A31-4952-9140-9CC61CB8F508}" type="datetimeFigureOut">
              <a:rPr lang="pl-PL" smtClean="0"/>
              <a:t>26.05.2020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68BFB15B-688F-4B00-A709-1FCBFF70B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6D4686B8-E467-4DD1-9121-284B0314D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C839F-2F34-41CF-87D1-2C9DA1093F6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56051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EA7460D-015F-474F-A52F-A67A8145D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9F0A1636-E8E4-4E4B-9D4A-E3DA34471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E9970-2A31-4952-9140-9CC61CB8F508}" type="datetimeFigureOut">
              <a:rPr lang="pl-PL" smtClean="0"/>
              <a:t>26.05.2020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682285A9-758D-45D2-9E4E-257D86DCA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E0884647-EAE2-4B10-8B87-528CAC621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C839F-2F34-41CF-87D1-2C9DA1093F6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13152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7E8C6415-9FA8-4052-A9DC-4490E24AF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E9970-2A31-4952-9140-9CC61CB8F508}" type="datetimeFigureOut">
              <a:rPr lang="pl-PL" smtClean="0"/>
              <a:t>26.05.2020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04280DC8-0EFC-4DF8-83C8-69F9BDC3A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9D00FFC-DCAA-47B8-B769-7353C27E1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C839F-2F34-41CF-87D1-2C9DA1093F6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51394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68ECAE5-53BC-432B-B385-AD24ADA40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0920864-EFCF-4766-AB9F-726272D509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E4F395A-CE6A-43CE-9055-3E464AB53D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E0328F03-E08D-4177-8915-FCE847E68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E9970-2A31-4952-9140-9CC61CB8F508}" type="datetimeFigureOut">
              <a:rPr lang="pl-PL" smtClean="0"/>
              <a:t>26.05.2020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1550DB0-149A-41AA-9066-FAAE885D3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13A7FC5-F52F-4326-8772-998F9888A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C839F-2F34-41CF-87D1-2C9DA1093F6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82144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7CC3F21-4280-4C19-B705-BFF4D62F8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2DCFC819-A67A-4811-A7E5-EB472E9309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AC2BC26-BD95-4165-9616-E864416557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C76FB572-9738-487B-9D93-1F4B32335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E9970-2A31-4952-9140-9CC61CB8F508}" type="datetimeFigureOut">
              <a:rPr lang="pl-PL" smtClean="0"/>
              <a:t>26.05.2020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0B8D8BF-4E72-424C-9DC1-218CE8E02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AA800578-82D6-44F5-92DB-C339DC4EF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C839F-2F34-41CF-87D1-2C9DA1093F6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88983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3EA163-0C2A-4BC4-A592-8EAE4D7C4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EC46839B-1484-4CE5-A36F-A36722A250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E0CB43B-1F1B-460F-B89A-CABCDE52B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E9970-2A31-4952-9140-9CC61CB8F508}" type="datetimeFigureOut">
              <a:rPr lang="pl-PL" smtClean="0"/>
              <a:t>26.05.2020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62598C5-DA02-4C5A-97AE-AE09BB469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43CF2EA-63E0-431B-ACF2-CB972CADC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C839F-2F34-41CF-87D1-2C9DA1093F6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2851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9398618A-A881-4FA8-98C4-A6DA03C910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62BBE4E0-8493-42ED-B61C-0B8DAA6324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553A61E-11E3-4C65-AD82-D257EB48C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E9970-2A31-4952-9140-9CC61CB8F508}" type="datetimeFigureOut">
              <a:rPr lang="pl-PL" smtClean="0"/>
              <a:t>26.05.2020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7BDE9D3-FE3B-4603-AF60-2611F9D7F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57A245B-8A7A-4C05-BB2F-0961D27F4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C839F-2F34-41CF-87D1-2C9DA1093F6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51280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2B0FECE0-E014-47C5-9639-D18937FC0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7E244FE-0299-4670-8818-9C9CFFE6A2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AD5F206-2DD8-4A26-817C-BBE68B0125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4E9970-2A31-4952-9140-9CC61CB8F508}" type="datetimeFigureOut">
              <a:rPr lang="pl-PL" smtClean="0"/>
              <a:t>26.05.2020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2E5213B-586E-4A21-AEFD-136C5352E8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14B6858-F67D-480E-8F73-394A290C93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7C839F-2F34-41CF-87D1-2C9DA1093F6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59753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zyjebezpiecznie.policja.pl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E39DFCF-9247-4DE5-BB93-074BFAF07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42B652E-D499-4CDA-8F7A-60469EDBC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1632" y="996662"/>
            <a:ext cx="4864676" cy="4864676"/>
          </a:xfrm>
          <a:custGeom>
            <a:avLst/>
            <a:gdLst>
              <a:gd name="connsiteX0" fmla="*/ 0 w 4864676"/>
              <a:gd name="connsiteY0" fmla="*/ 0 h 4864676"/>
              <a:gd name="connsiteX1" fmla="*/ 4864676 w 4864676"/>
              <a:gd name="connsiteY1" fmla="*/ 0 h 4864676"/>
              <a:gd name="connsiteX2" fmla="*/ 4864676 w 4864676"/>
              <a:gd name="connsiteY2" fmla="*/ 4864676 h 4864676"/>
              <a:gd name="connsiteX3" fmla="*/ 1281101 w 4864676"/>
              <a:gd name="connsiteY3" fmla="*/ 4864676 h 4864676"/>
              <a:gd name="connsiteX4" fmla="*/ 0 w 4864676"/>
              <a:gd name="connsiteY4" fmla="*/ 3583575 h 4864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64676" h="4864676">
                <a:moveTo>
                  <a:pt x="0" y="0"/>
                </a:moveTo>
                <a:lnTo>
                  <a:pt x="4864676" y="0"/>
                </a:lnTo>
                <a:lnTo>
                  <a:pt x="4864676" y="4864676"/>
                </a:lnTo>
                <a:lnTo>
                  <a:pt x="1281101" y="4864676"/>
                </a:lnTo>
                <a:lnTo>
                  <a:pt x="0" y="3583575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84A22B8-F5B6-47C2-B88E-DADAF3791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7225693" y="996662"/>
            <a:ext cx="4864676" cy="4864676"/>
          </a:xfrm>
          <a:custGeom>
            <a:avLst/>
            <a:gdLst>
              <a:gd name="connsiteX0" fmla="*/ 0 w 4864676"/>
              <a:gd name="connsiteY0" fmla="*/ 0 h 4864676"/>
              <a:gd name="connsiteX1" fmla="*/ 3583574 w 4864676"/>
              <a:gd name="connsiteY1" fmla="*/ 0 h 4864676"/>
              <a:gd name="connsiteX2" fmla="*/ 4864676 w 4864676"/>
              <a:gd name="connsiteY2" fmla="*/ 1281103 h 4864676"/>
              <a:gd name="connsiteX3" fmla="*/ 4864676 w 4864676"/>
              <a:gd name="connsiteY3" fmla="*/ 4864676 h 4864676"/>
              <a:gd name="connsiteX4" fmla="*/ 0 w 4864676"/>
              <a:gd name="connsiteY4" fmla="*/ 4864676 h 4864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64676" h="4864676">
                <a:moveTo>
                  <a:pt x="0" y="0"/>
                </a:moveTo>
                <a:lnTo>
                  <a:pt x="3583574" y="0"/>
                </a:lnTo>
                <a:lnTo>
                  <a:pt x="4864676" y="1281103"/>
                </a:lnTo>
                <a:lnTo>
                  <a:pt x="4864676" y="4864676"/>
                </a:lnTo>
                <a:lnTo>
                  <a:pt x="0" y="4864676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A987C18C-164D-4263-B486-4647A98E88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789020" y="1"/>
            <a:ext cx="6613961" cy="3286380"/>
          </a:xfrm>
          <a:prstGeom prst="triangle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E7E98B39-04C6-408B-92FD-7686287406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09286" y="3571620"/>
            <a:ext cx="6613961" cy="3286380"/>
          </a:xfrm>
          <a:prstGeom prst="triangle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81C8C27-2457-421F-BDC4-7B4EA3C782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401311" y="734311"/>
            <a:ext cx="5389379" cy="5389379"/>
          </a:xfrm>
          <a:custGeom>
            <a:avLst/>
            <a:gdLst>
              <a:gd name="connsiteX0" fmla="*/ 0 w 5389379"/>
              <a:gd name="connsiteY0" fmla="*/ 540040 h 5389379"/>
              <a:gd name="connsiteX1" fmla="*/ 540040 w 5389379"/>
              <a:gd name="connsiteY1" fmla="*/ 0 h 5389379"/>
              <a:gd name="connsiteX2" fmla="*/ 5389379 w 5389379"/>
              <a:gd name="connsiteY2" fmla="*/ 0 h 5389379"/>
              <a:gd name="connsiteX3" fmla="*/ 5389379 w 5389379"/>
              <a:gd name="connsiteY3" fmla="*/ 4838655 h 5389379"/>
              <a:gd name="connsiteX4" fmla="*/ 4838655 w 5389379"/>
              <a:gd name="connsiteY4" fmla="*/ 5389379 h 5389379"/>
              <a:gd name="connsiteX5" fmla="*/ 0 w 5389379"/>
              <a:gd name="connsiteY5" fmla="*/ 5389379 h 538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9379" h="5389379">
                <a:moveTo>
                  <a:pt x="0" y="540040"/>
                </a:moveTo>
                <a:lnTo>
                  <a:pt x="540040" y="0"/>
                </a:lnTo>
                <a:lnTo>
                  <a:pt x="5389379" y="0"/>
                </a:lnTo>
                <a:lnTo>
                  <a:pt x="5389379" y="4838655"/>
                </a:lnTo>
                <a:lnTo>
                  <a:pt x="4838655" y="5389379"/>
                </a:lnTo>
                <a:lnTo>
                  <a:pt x="0" y="53893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EA13C66-82C1-44AF-972B-8F5CCA41B6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271208" y="5287803"/>
            <a:ext cx="955808" cy="95580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DB36437-FE59-457E-91A7-396BBD3C9C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00283" y="33283"/>
            <a:ext cx="6791435" cy="6791435"/>
          </a:xfrm>
          <a:custGeom>
            <a:avLst/>
            <a:gdLst>
              <a:gd name="connsiteX0" fmla="*/ 1860938 w 6791435"/>
              <a:gd name="connsiteY0" fmla="*/ 81158 h 6791435"/>
              <a:gd name="connsiteX1" fmla="*/ 1942096 w 6791435"/>
              <a:gd name="connsiteY1" fmla="*/ 0 h 6791435"/>
              <a:gd name="connsiteX2" fmla="*/ 6791435 w 6791435"/>
              <a:gd name="connsiteY2" fmla="*/ 0 h 6791435"/>
              <a:gd name="connsiteX3" fmla="*/ 6791435 w 6791435"/>
              <a:gd name="connsiteY3" fmla="*/ 4838655 h 6791435"/>
              <a:gd name="connsiteX4" fmla="*/ 6710277 w 6791435"/>
              <a:gd name="connsiteY4" fmla="*/ 4919813 h 6791435"/>
              <a:gd name="connsiteX5" fmla="*/ 6710277 w 6791435"/>
              <a:gd name="connsiteY5" fmla="*/ 81158 h 6791435"/>
              <a:gd name="connsiteX6" fmla="*/ 0 w 6791435"/>
              <a:gd name="connsiteY6" fmla="*/ 1942096 h 6791435"/>
              <a:gd name="connsiteX7" fmla="*/ 81158 w 6791435"/>
              <a:gd name="connsiteY7" fmla="*/ 1860938 h 6791435"/>
              <a:gd name="connsiteX8" fmla="*/ 81158 w 6791435"/>
              <a:gd name="connsiteY8" fmla="*/ 6710277 h 6791435"/>
              <a:gd name="connsiteX9" fmla="*/ 4919813 w 6791435"/>
              <a:gd name="connsiteY9" fmla="*/ 6710277 h 6791435"/>
              <a:gd name="connsiteX10" fmla="*/ 4838655 w 6791435"/>
              <a:gd name="connsiteY10" fmla="*/ 6791435 h 6791435"/>
              <a:gd name="connsiteX11" fmla="*/ 0 w 6791435"/>
              <a:gd name="connsiteY11" fmla="*/ 6791435 h 6791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91435" h="6791435">
                <a:moveTo>
                  <a:pt x="1860938" y="81158"/>
                </a:moveTo>
                <a:lnTo>
                  <a:pt x="1942096" y="0"/>
                </a:lnTo>
                <a:lnTo>
                  <a:pt x="6791435" y="0"/>
                </a:lnTo>
                <a:lnTo>
                  <a:pt x="6791435" y="4838655"/>
                </a:lnTo>
                <a:lnTo>
                  <a:pt x="6710277" y="4919813"/>
                </a:lnTo>
                <a:lnTo>
                  <a:pt x="6710277" y="81158"/>
                </a:lnTo>
                <a:close/>
                <a:moveTo>
                  <a:pt x="0" y="1942096"/>
                </a:moveTo>
                <a:lnTo>
                  <a:pt x="81158" y="1860938"/>
                </a:lnTo>
                <a:lnTo>
                  <a:pt x="81158" y="6710277"/>
                </a:lnTo>
                <a:lnTo>
                  <a:pt x="4919813" y="6710277"/>
                </a:lnTo>
                <a:lnTo>
                  <a:pt x="4838655" y="6791435"/>
                </a:lnTo>
                <a:lnTo>
                  <a:pt x="0" y="67914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DD474F0-969B-4F58-9535-31A8291B36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4642" y="2353641"/>
            <a:ext cx="5782716" cy="2150719"/>
          </a:xfrm>
          <a:noFill/>
        </p:spPr>
        <p:txBody>
          <a:bodyPr anchor="ctr">
            <a:normAutofit/>
          </a:bodyPr>
          <a:lstStyle/>
          <a:p>
            <a:r>
              <a:rPr lang="pl-PL" sz="3600" cap="all" dirty="0">
                <a:solidFill>
                  <a:srgbClr val="080808"/>
                </a:solidFill>
              </a:rPr>
              <a:t>BEZPIECZNIE NAD WODĄ</a:t>
            </a:r>
            <a:br>
              <a:rPr lang="pl-PL" sz="3600" cap="all" dirty="0">
                <a:solidFill>
                  <a:srgbClr val="080808"/>
                </a:solidFill>
              </a:rPr>
            </a:br>
            <a:endParaRPr lang="pl-PL" sz="3600" dirty="0">
              <a:solidFill>
                <a:srgbClr val="080808"/>
              </a:solidFill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1D2CAA2-DF5F-48F5-8883-83CBF9C1EB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39633" y="4518923"/>
            <a:ext cx="3312734" cy="1141851"/>
          </a:xfrm>
          <a:noFill/>
        </p:spPr>
        <p:txBody>
          <a:bodyPr>
            <a:normAutofit/>
          </a:bodyPr>
          <a:lstStyle/>
          <a:p>
            <a:endParaRPr lang="pl-PL" sz="2000" dirty="0">
              <a:solidFill>
                <a:srgbClr val="080808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44D3693-2EFE-4667-89D5-47E2D59209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42846" y="410171"/>
            <a:ext cx="1321281" cy="1321281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21FD796-9CD0-404D-8DF5-5274C0BCC7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30319" y="1508609"/>
            <a:ext cx="700047" cy="700047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808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201E6F9F-F592-47C7-AFB6-E0C6A301F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pl-PL" cap="all">
                <a:solidFill>
                  <a:srgbClr val="FFFFFF"/>
                </a:solidFill>
              </a:rPr>
              <a:t>BEZPIECZNIE NAD WODĄ</a:t>
            </a:r>
            <a:br>
              <a:rPr lang="pl-PL" cap="all">
                <a:solidFill>
                  <a:srgbClr val="FFFFFF"/>
                </a:solidFill>
              </a:rPr>
            </a:br>
            <a:endParaRPr lang="pl-PL" b="1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30B2A89-E09E-4045-B8EB-433B82FF0C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l-PL" b="1" dirty="0"/>
              <a:t>Ciepłe dni sprzyjają spędzaniu wolnego czasu nad wodą. Pamiętajmy, że bezpieczeństwo nasze i naszej rodziny, znajomych, koleżanek, kolegów nad wodą zależy w dużej mierze od nas samych. Przestrzegajmy podczas wypoczynku nad wodą podstawowych zasad:</a:t>
            </a: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43458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A58B8CA7-1B33-4D37-BA1D-53D72C40A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pl-PL" cap="all">
                <a:solidFill>
                  <a:srgbClr val="FFFFFF"/>
                </a:solidFill>
              </a:rPr>
              <a:t>BEZPIECZNIE NAD WODĄ</a:t>
            </a:r>
            <a:br>
              <a:rPr lang="pl-PL" cap="all">
                <a:solidFill>
                  <a:srgbClr val="FFFFFF"/>
                </a:solidFill>
              </a:rPr>
            </a:br>
            <a:endParaRPr lang="pl-PL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3AE27D1-E93B-4604-A7E9-F529C65BD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pl-PL" sz="2000" b="1"/>
              <a:t>Zasady bezpiecznej kąpieli:</a:t>
            </a:r>
            <a:br>
              <a:rPr lang="pl-PL" sz="2000"/>
            </a:br>
            <a:r>
              <a:rPr lang="pl-PL" sz="2000"/>
              <a:t>1. Pływaj tylko w miejscach strzeżonych czyli tam gdzie jest ratownik WOPR. Bardzo lekkomyślne jest pływanie w miejscach gdzie kąpiel jest zakazana. Informują o tym znaki i tablice. Nie wolno też pływać na odcinkach szlaków żeglugowych oraz w pobliżu urządzeń i budowli wodnych. W </a:t>
            </a:r>
            <a:r>
              <a:rPr lang="pl-PL" sz="2000" err="1"/>
              <a:t>przyapdku</a:t>
            </a:r>
            <a:r>
              <a:rPr lang="pl-PL" sz="2000"/>
              <a:t> wejścia do niestrzeżonych zbiorników każdorazowo należy sprawdzić głębokość i strukturę dna,</a:t>
            </a:r>
            <a:br>
              <a:rPr lang="pl-PL" sz="2000"/>
            </a:br>
            <a:r>
              <a:rPr lang="pl-PL" sz="2000"/>
              <a:t>2. Przestrzegaj regulamin kąpieliska na którym przebywasz. Stosuj się do uwag i zaleceń ratownika,</a:t>
            </a:r>
            <a:br>
              <a:rPr lang="pl-PL" sz="2000"/>
            </a:br>
            <a:r>
              <a:rPr lang="pl-PL" sz="2000"/>
              <a:t>3. Nie pływaj w wodzie o temperaturze poniżej 14 stopni (optymalna temperatura 22-25 stopni),</a:t>
            </a:r>
            <a:br>
              <a:rPr lang="pl-PL" sz="2000"/>
            </a:br>
            <a:r>
              <a:rPr lang="pl-PL" sz="2000"/>
              <a:t>4. Nie pływaj w czasie burzy, mgły (kiedy widoczność jest poniżej 50m), gdy wieje porywisty wiatr,</a:t>
            </a:r>
            <a:br>
              <a:rPr lang="pl-PL" sz="2000"/>
            </a:br>
            <a:r>
              <a:rPr lang="pl-PL" sz="2000"/>
              <a:t>5. Nie skacz rozgrzany do wody. Przed wejściem do wody ochlap nią klatkę piersiową, szyję, krocze i nogi - unikniesz wstrząsu termicznego, którego nasz organizm bardzo nie lubi,</a:t>
            </a:r>
          </a:p>
        </p:txBody>
      </p:sp>
    </p:spTree>
    <p:extLst>
      <p:ext uri="{BB962C8B-B14F-4D97-AF65-F5344CB8AC3E}">
        <p14:creationId xmlns:p14="http://schemas.microsoft.com/office/powerpoint/2010/main" val="2160849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60870C92-31A7-4DB8-B15F-7F10D59CD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pl-PL" cap="all">
                <a:solidFill>
                  <a:srgbClr val="FFFFFF"/>
                </a:solidFill>
              </a:rPr>
              <a:t>BEZPIECZNIE NAD WODĄ</a:t>
            </a:r>
            <a:br>
              <a:rPr lang="pl-PL" cap="all">
                <a:solidFill>
                  <a:srgbClr val="FFFFFF"/>
                </a:solidFill>
              </a:rPr>
            </a:br>
            <a:endParaRPr lang="pl-PL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03B6F15-2CFA-4779-8D24-ABBA8F47BC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pl-PL" sz="2000"/>
              <a:t>6. Nie pływaj w miejscach gdzie jest dużo wodorostów lub wiesz, że występują zawirowania wody lub zimne prądy. Pływaj w miejscach dobrze Ci znanych,</a:t>
            </a:r>
            <a:br>
              <a:rPr lang="pl-PL" sz="2000"/>
            </a:br>
            <a:r>
              <a:rPr lang="pl-PL" sz="2000"/>
              <a:t>7. Nie skacz do wody w miejscach nieznanych. Może się to skończyć śmiercią lub kalectwem. Absolutnie zabronione są w takich miejscach skoki "na główkę",</a:t>
            </a:r>
            <a:br>
              <a:rPr lang="pl-PL" sz="2000"/>
            </a:br>
            <a:r>
              <a:rPr lang="pl-PL" sz="2000"/>
              <a:t>8. Nie baw się w </a:t>
            </a:r>
            <a:r>
              <a:rPr lang="pl-PL" sz="2000" err="1"/>
              <a:t>przytapianie</a:t>
            </a:r>
            <a:r>
              <a:rPr lang="pl-PL" sz="2000"/>
              <a:t> innych osób korzystających z wody, spychanie do wody z pomostów, z materacy. Zabawy w wodzie powinny być dostosowane do Twoich umiejętności pływackich, wykluczające ryzyko i eskalację niebezpiecznych </a:t>
            </a:r>
            <a:r>
              <a:rPr lang="pl-PL" sz="2000" err="1"/>
              <a:t>zachowań</a:t>
            </a:r>
            <a:r>
              <a:rPr lang="pl-PL" sz="2000"/>
              <a:t> (brutalności, agresji, rywalizacji i wygłupów),</a:t>
            </a:r>
            <a:br>
              <a:rPr lang="pl-PL" sz="2000"/>
            </a:br>
            <a:r>
              <a:rPr lang="pl-PL" sz="2000"/>
              <a:t>9. Pamiętaj, że materac dmuchany nie służy do wypływania na głęboką wodę, podobnie jak i nadmuchiwane koło,</a:t>
            </a:r>
            <a:br>
              <a:rPr lang="pl-PL" sz="2000"/>
            </a:br>
            <a:r>
              <a:rPr lang="pl-PL" sz="2000"/>
              <a:t>10. Nigdy nie pływaj po spożyciu alkoholu,</a:t>
            </a:r>
            <a:br>
              <a:rPr lang="pl-PL" sz="2000"/>
            </a:br>
            <a:r>
              <a:rPr lang="pl-PL" sz="2000"/>
              <a:t>11. Kąpiąc się na kąpieliskach zwracaj uwagę na osoby obok nas. Może się okazać, że ktoś będzie potrzebował Twojej pomocy. Jeżeli będziesz w stanie mu pomóc to uczyń to, ale w granicach swoich możliwości. Jeżeli nie będziesz się czuł na siłach to zawiadom inne osoby,</a:t>
            </a:r>
          </a:p>
        </p:txBody>
      </p:sp>
    </p:spTree>
    <p:extLst>
      <p:ext uri="{BB962C8B-B14F-4D97-AF65-F5344CB8AC3E}">
        <p14:creationId xmlns:p14="http://schemas.microsoft.com/office/powerpoint/2010/main" val="1103412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88D61BE9-025B-4D0D-A56D-138F6985C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pl-PL" cap="all">
                <a:solidFill>
                  <a:srgbClr val="FFFFFF"/>
                </a:solidFill>
              </a:rPr>
              <a:t>BEZPIECZNIE NAD WODĄ</a:t>
            </a:r>
            <a:br>
              <a:rPr lang="pl-PL" cap="all">
                <a:solidFill>
                  <a:srgbClr val="FFFFFF"/>
                </a:solidFill>
              </a:rPr>
            </a:br>
            <a:endParaRPr lang="pl-PL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5637C87-C9AC-42F1-AA23-0D16CBE1C1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pl-PL" sz="1800"/>
              <a:t>12. Nie przystępuj do pływania na czczo - wzmożona przemiana materii osłabia Twój organizm,</a:t>
            </a:r>
            <a:br>
              <a:rPr lang="pl-PL" sz="1800"/>
            </a:br>
            <a:r>
              <a:rPr lang="pl-PL" sz="1800"/>
              <a:t>13. Nie pływaj również bezpośrednio po posiłku - zimna woda może doprowadzić do bolesnego skurczu żołądka, co może ponieść za sobą bardzo poważne konsekwencje,</a:t>
            </a:r>
            <a:br>
              <a:rPr lang="pl-PL" sz="1800"/>
            </a:br>
            <a:r>
              <a:rPr lang="pl-PL" sz="1800"/>
              <a:t>14. Nie przeceniaj swoich umiejętności pływackich. Jeżeli chcesz wybrać się na dłuższą trasę pływacką, płyń asekurowany przez łódź lub przynajmniej w towarzystwie jeszcze jednej osoby. Na głowie powinieneś mieć założony czepek abyś był widoczny dla innych w wodzie. Możesz do tego celu użyć bojki na szelkach.</a:t>
            </a:r>
            <a:br>
              <a:rPr lang="pl-PL" sz="1800"/>
            </a:br>
            <a:r>
              <a:rPr lang="pl-PL" sz="1800"/>
              <a:t>15. Po kąpieli nie jest wskazany duży </a:t>
            </a:r>
            <a:r>
              <a:rPr lang="pl-PL" sz="1800" err="1"/>
              <a:t>wsiłek</a:t>
            </a:r>
            <a:r>
              <a:rPr lang="pl-PL" sz="1800"/>
              <a:t> fizyczny. Lepiej udać się na spacer a po godzinie można organizować sobie zajęcia bardziej intensywne. Nie przebywaj w wodzie zbyt długo ani też nie wchodź do niej po zbyt krótkiej przerwie,</a:t>
            </a:r>
            <a:br>
              <a:rPr lang="pl-PL" sz="1800"/>
            </a:br>
            <a:r>
              <a:rPr lang="pl-PL" sz="1800"/>
              <a:t>16. Intensywny wysiłek wzmaga łaknienie i dlatego po ukończeniu pływania należy zjeść posiłek. Dzieci powinny coś zjeść obowiązkowo,</a:t>
            </a:r>
            <a:br>
              <a:rPr lang="pl-PL" sz="1800"/>
            </a:br>
            <a:r>
              <a:rPr lang="pl-PL" sz="1800"/>
              <a:t>17. Nie wypływaj za daleko od brzegu po zapadnięciu zmroku. Pływanie po zachodzie słońca jest niebezpieczne,</a:t>
            </a:r>
            <a:br>
              <a:rPr lang="pl-PL" sz="1800"/>
            </a:br>
            <a:r>
              <a:rPr lang="pl-PL" sz="1800"/>
              <a:t>18. Jeśli nie chcesz się przeziębić to po skończonej kąpieli przebierz się w suche ubranie, nie przebywaj w mokrych rzeczach na wietrze - możesz doprowadzić do znacznego oziębienia organizmu.</a:t>
            </a:r>
          </a:p>
        </p:txBody>
      </p:sp>
    </p:spTree>
    <p:extLst>
      <p:ext uri="{BB962C8B-B14F-4D97-AF65-F5344CB8AC3E}">
        <p14:creationId xmlns:p14="http://schemas.microsoft.com/office/powerpoint/2010/main" val="3700921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5218F281-02AD-461E-B29E-A36709B29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pl-PL" cap="all">
                <a:solidFill>
                  <a:srgbClr val="FFFFFF"/>
                </a:solidFill>
              </a:rPr>
              <a:t>BEZPIECZNIE NAD WODĄ</a:t>
            </a:r>
            <a:br>
              <a:rPr lang="pl-PL" cap="all">
                <a:solidFill>
                  <a:srgbClr val="FFFFFF"/>
                </a:solidFill>
              </a:rPr>
            </a:br>
            <a:endParaRPr lang="pl-PL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C6F526E-6EA0-4DA8-84A8-8F92C074CB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pl-PL" sz="2200" b="1"/>
              <a:t>Najczęstszymi przyczynami utonięć są:</a:t>
            </a:r>
            <a:br>
              <a:rPr lang="pl-PL" sz="2200"/>
            </a:br>
            <a:r>
              <a:rPr lang="pl-PL" sz="2200"/>
              <a:t>1. Brak umiejętności pływania,</a:t>
            </a:r>
            <a:br>
              <a:rPr lang="pl-PL" sz="2200"/>
            </a:br>
            <a:r>
              <a:rPr lang="pl-PL" sz="2200"/>
              <a:t>2. Brawura, przecenianie swoich sił i umiejętności pływackich,</a:t>
            </a:r>
            <a:br>
              <a:rPr lang="pl-PL" sz="2200"/>
            </a:br>
            <a:r>
              <a:rPr lang="pl-PL" sz="2200"/>
              <a:t>3. Pływanie w stanie nietrzeźwym. Alkohol powoduje zaburzenia zmysłu, równowagi i orientacji,</a:t>
            </a:r>
            <a:br>
              <a:rPr lang="pl-PL" sz="2200"/>
            </a:br>
            <a:r>
              <a:rPr lang="pl-PL" sz="2200"/>
              <a:t>4. Niedocenianie niebezpieczeństwa w wodzie,</a:t>
            </a:r>
            <a:br>
              <a:rPr lang="pl-PL" sz="2200"/>
            </a:br>
            <a:r>
              <a:rPr lang="pl-PL" sz="2200"/>
              <a:t>5. Pływanie w miejscach zabronionych,</a:t>
            </a:r>
            <a:br>
              <a:rPr lang="pl-PL" sz="2200"/>
            </a:br>
            <a:r>
              <a:rPr lang="pl-PL" sz="2200"/>
              <a:t>6. Skoki "na główkę" do wody w nieznanym miejscu,</a:t>
            </a:r>
            <a:br>
              <a:rPr lang="pl-PL" sz="2200"/>
            </a:br>
            <a:r>
              <a:rPr lang="pl-PL" sz="2200"/>
              <a:t>7. Pływanie obok statków, barek i łodzi motorowych, w pobliżu śluz i zapór wodnych,</a:t>
            </a:r>
            <a:br>
              <a:rPr lang="pl-PL" sz="2200"/>
            </a:br>
            <a:r>
              <a:rPr lang="pl-PL" sz="2200"/>
              <a:t>8. Siadanie na rufie kajaku lub na burcie łodzi,</a:t>
            </a:r>
            <a:br>
              <a:rPr lang="pl-PL" sz="2200"/>
            </a:br>
            <a:r>
              <a:rPr lang="pl-PL" sz="2200"/>
              <a:t>9. Nieumiejętność postępowania w przypadku wywrócenia się kajaku lub łodzi,</a:t>
            </a:r>
            <a:br>
              <a:rPr lang="pl-PL" sz="2200"/>
            </a:br>
            <a:r>
              <a:rPr lang="pl-PL" sz="2200"/>
              <a:t>10. Lekkomyślna zabawa polegająca na wrzucaniu innych do wody oraz zanurzaniu osób pływających,</a:t>
            </a:r>
            <a:br>
              <a:rPr lang="pl-PL" sz="2200"/>
            </a:br>
            <a:r>
              <a:rPr lang="pl-PL" sz="2200"/>
              <a:t>11. Pływanie w miejscach zarośniętych wodorostami.</a:t>
            </a:r>
          </a:p>
        </p:txBody>
      </p:sp>
    </p:spTree>
    <p:extLst>
      <p:ext uri="{BB962C8B-B14F-4D97-AF65-F5344CB8AC3E}">
        <p14:creationId xmlns:p14="http://schemas.microsoft.com/office/powerpoint/2010/main" val="811945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191">
            <a:extLst>
              <a:ext uri="{FF2B5EF4-FFF2-40B4-BE49-F238E27FC236}">
                <a16:creationId xmlns:a16="http://schemas.microsoft.com/office/drawing/2014/main" id="{2E614F1C-2D93-42D0-B229-7681994499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7403089" y="0"/>
            <a:ext cx="478891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9F5E5F8D-DCBB-4B5E-8AB2-F580E6C63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4735" y="640081"/>
            <a:ext cx="3377183" cy="3708895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cap="all">
                <a:solidFill>
                  <a:schemeClr val="bg1"/>
                </a:solidFill>
              </a:rPr>
              <a:t>BEZPIECZNIE NAD WODĄ</a:t>
            </a:r>
            <a:br>
              <a:rPr lang="en-US" cap="all">
                <a:solidFill>
                  <a:schemeClr val="bg1"/>
                </a:solidFill>
              </a:rPr>
            </a:br>
            <a:endParaRPr lang="en-US">
              <a:solidFill>
                <a:schemeClr val="bg1"/>
              </a:solidFill>
            </a:endParaRPr>
          </a:p>
        </p:txBody>
      </p:sp>
      <p:pic>
        <p:nvPicPr>
          <p:cNvPr id="1026" name="Picture 2" descr="Bezpiecznie nad wodą - Aktualności - KPP w Wołominie">
            <a:extLst>
              <a:ext uri="{FF2B5EF4-FFF2-40B4-BE49-F238E27FC236}">
                <a16:creationId xmlns:a16="http://schemas.microsoft.com/office/drawing/2014/main" id="{E4B3B0EB-9F30-4210-8B30-F18FBB1625D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43" r="-1" b="11438"/>
          <a:stretch/>
        </p:blipFill>
        <p:spPr bwMode="auto">
          <a:xfrm>
            <a:off x="20" y="10"/>
            <a:ext cx="753463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72550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5814261-2F33-4373-B342-F7898DAEF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667039" cy="167660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3600" cap="all"/>
              <a:t>BEZPIECZNIE NAD WODĄ</a:t>
            </a:r>
            <a:br>
              <a:rPr lang="en-US" sz="3600" cap="all"/>
            </a:br>
            <a:endParaRPr lang="en-US" sz="3600"/>
          </a:p>
        </p:txBody>
      </p:sp>
      <p:sp>
        <p:nvSpPr>
          <p:cNvPr id="2054" name="Content Placeholder 2053">
            <a:extLst>
              <a:ext uri="{FF2B5EF4-FFF2-40B4-BE49-F238E27FC236}">
                <a16:creationId xmlns:a16="http://schemas.microsoft.com/office/drawing/2014/main" id="{2C3CAB94-F691-4433-96C4-D4D2855714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1"/>
            <a:ext cx="3667036" cy="3779520"/>
          </a:xfrm>
        </p:spPr>
        <p:txBody>
          <a:bodyPr>
            <a:normAutofit lnSpcReduction="10000"/>
          </a:bodyPr>
          <a:lstStyle/>
          <a:p>
            <a:r>
              <a:rPr lang="pl-PL" sz="1800" dirty="0"/>
              <a:t>Źródło: </a:t>
            </a:r>
            <a:r>
              <a:rPr lang="pl-PL" sz="1800" dirty="0">
                <a:hlinkClick r:id="rId2"/>
              </a:rPr>
              <a:t>www.zyjebezpiecznie.policja.pl</a:t>
            </a:r>
            <a:endParaRPr lang="pl-PL" sz="1800" dirty="0"/>
          </a:p>
          <a:p>
            <a:endParaRPr lang="pl-PL" sz="1800" dirty="0"/>
          </a:p>
          <a:p>
            <a:endParaRPr lang="pl-PL" sz="1800" dirty="0"/>
          </a:p>
          <a:p>
            <a:r>
              <a:rPr lang="pl-PL" sz="4000" dirty="0"/>
              <a:t>Dziękuję za uwagę</a:t>
            </a:r>
          </a:p>
          <a:p>
            <a:r>
              <a:rPr lang="pl-PL" sz="4000" dirty="0"/>
              <a:t>Bezpiecznych wakacji !!!!!!!!!</a:t>
            </a:r>
            <a:endParaRPr lang="en-US" sz="4000" dirty="0"/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F2B38F72-8FC4-4001-8C67-FA6B86DEC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6008" y="2"/>
            <a:ext cx="7555992" cy="68579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Bądź bezpieczny nad wodą – Rządowe Centrum Bezpieczeństwa">
            <a:extLst>
              <a:ext uri="{FF2B5EF4-FFF2-40B4-BE49-F238E27FC236}">
                <a16:creationId xmlns:a16="http://schemas.microsoft.com/office/drawing/2014/main" id="{C6D98F1E-44E4-424E-9E44-3AA11AE9D9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" r="8194"/>
          <a:stretch/>
        </p:blipFill>
        <p:spPr bwMode="auto">
          <a:xfrm>
            <a:off x="5276088" y="640082"/>
            <a:ext cx="6276250" cy="557783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30447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133</Words>
  <Application>Microsoft Office PowerPoint</Application>
  <PresentationFormat>Panoramiczny</PresentationFormat>
  <Paragraphs>18</Paragraphs>
  <Slides>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Motyw pakietu Office</vt:lpstr>
      <vt:lpstr>BEZPIECZNIE NAD WODĄ </vt:lpstr>
      <vt:lpstr>BEZPIECZNIE NAD WODĄ </vt:lpstr>
      <vt:lpstr>BEZPIECZNIE NAD WODĄ </vt:lpstr>
      <vt:lpstr>BEZPIECZNIE NAD WODĄ </vt:lpstr>
      <vt:lpstr>BEZPIECZNIE NAD WODĄ </vt:lpstr>
      <vt:lpstr>BEZPIECZNIE NAD WODĄ </vt:lpstr>
      <vt:lpstr>BEZPIECZNIE NAD WODĄ </vt:lpstr>
      <vt:lpstr>BEZPIECZNIE NAD WODĄ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BEZPIECZNIE NAD WODĄ </dc:title>
  <dc:creator>It's Me</dc:creator>
  <cp:lastModifiedBy>It's Me</cp:lastModifiedBy>
  <cp:revision>3</cp:revision>
  <dcterms:created xsi:type="dcterms:W3CDTF">2020-05-26T15:14:22Z</dcterms:created>
  <dcterms:modified xsi:type="dcterms:W3CDTF">2020-05-26T16:51:31Z</dcterms:modified>
</cp:coreProperties>
</file>