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84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6539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24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121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413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616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2442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4819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255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7059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406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8E333E3-8E44-472E-BCD8-C6274FD9058F}" type="datetimeFigureOut">
              <a:rPr lang="pl-PL" smtClean="0"/>
              <a:t>26.05.2020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73F8BDD-7000-420E-BC10-25C7F7FFB4C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61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ck.pl/news,48.html" TargetMode="External"/><Relationship Id="rId2" Type="http://schemas.openxmlformats.org/officeDocument/2006/relationships/hyperlink" Target="https://gorydlaciebie.pl/wyprawy/slowniki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orydlaciebie.pl/wyprawy/akademia-gorska-topr/" TargetMode="External"/><Relationship Id="rId2" Type="http://schemas.openxmlformats.org/officeDocument/2006/relationships/hyperlink" Target="https://gorydlaciebie.pl/wyprawy/akademia-gorska-topr-2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gorydlaciebie.pl/wyprawy/ubezpieczenie-w-gory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ABC736F-FD1E-4980-876D-E5C387739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D98EE46-797C-45B8-8337-491B94E05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A6011AD-576C-46AC-AAC0-1007174EC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501" y="640080"/>
            <a:ext cx="4019429" cy="3339348"/>
          </a:xfrm>
        </p:spPr>
        <p:txBody>
          <a:bodyPr anchor="b">
            <a:normAutofit/>
          </a:bodyPr>
          <a:lstStyle/>
          <a:p>
            <a:r>
              <a:rPr lang="pl-PL" sz="4400" dirty="0">
                <a:solidFill>
                  <a:srgbClr val="FFFFFF"/>
                </a:solidFill>
              </a:rPr>
              <a:t>Bezpieczeństwo w górach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8746334-6126-4486-A1DC-AEFE82D86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921" y="4315017"/>
            <a:ext cx="4015009" cy="1893939"/>
          </a:xfrm>
        </p:spPr>
        <p:txBody>
          <a:bodyPr anchor="t">
            <a:normAutofit/>
          </a:bodyPr>
          <a:lstStyle/>
          <a:p>
            <a:pPr algn="r"/>
            <a:endParaRPr lang="pl-PL" sz="1600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11">
            <a:extLst>
              <a:ext uri="{FF2B5EF4-FFF2-40B4-BE49-F238E27FC236}">
                <a16:creationId xmlns:a16="http://schemas.microsoft.com/office/drawing/2014/main" id="{4E4CA735-62CB-4665-AA7D-4A259E3F7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4156010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915B512-930A-40F0-82A6-4895B71A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53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C86C407-5A2C-4FA1-B1AF-7B62F27F4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pl-PL" sz="3100" b="1"/>
              <a:t>Jak zadbać o bezpieczeństwo w górach</a:t>
            </a:r>
            <a:br>
              <a:rPr lang="pl-PL" sz="3100" b="1"/>
            </a:br>
            <a:endParaRPr lang="pl-PL" sz="3100"/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92E2D1-9345-4240-B0ED-C3BC9EFE8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pl-PL" sz="1400" b="1"/>
              <a:t>Zaplanuj </a:t>
            </a:r>
            <a:r>
              <a:rPr lang="pl-PL" sz="1400"/>
              <a:t>wyjście w góry. Poświęć trochę czasu, aby przygotować podstawowe informacje dotyczące czasu przejścia, trudności, </a:t>
            </a:r>
            <a:r>
              <a:rPr lang="pl-PL" sz="1400" b="1"/>
              <a:t>opisu trasy</a:t>
            </a:r>
            <a:r>
              <a:rPr lang="pl-PL" sz="1400"/>
              <a:t>, możliwości powrotu, itp.</a:t>
            </a:r>
          </a:p>
          <a:p>
            <a:r>
              <a:rPr lang="pl-PL" sz="1400"/>
              <a:t>Zaopatrz się w </a:t>
            </a:r>
            <a:r>
              <a:rPr lang="pl-PL" sz="1400" b="1"/>
              <a:t>mapę</a:t>
            </a:r>
            <a:r>
              <a:rPr lang="pl-PL" sz="1400"/>
              <a:t>, przewodnik, lub inny opis trasy, który umożliwi bieżącą orientację w terenie. Zwykły (analogowy) </a:t>
            </a:r>
            <a:r>
              <a:rPr lang="pl-PL" sz="1400" b="1"/>
              <a:t>kompas</a:t>
            </a:r>
            <a:r>
              <a:rPr lang="pl-PL" sz="1400"/>
              <a:t> również może okazać się bardzo przydatny.</a:t>
            </a:r>
          </a:p>
          <a:p>
            <a:r>
              <a:rPr lang="pl-PL" sz="1400"/>
              <a:t>Zaplanuj trasę odpowiednią do swoich </a:t>
            </a:r>
            <a:r>
              <a:rPr lang="pl-PL" sz="1400" b="1"/>
              <a:t>możliwości</a:t>
            </a:r>
            <a:r>
              <a:rPr lang="pl-PL" sz="1400"/>
              <a:t>, warunków zewnętrznych oraz pory roku. Jeżeli planujesz wycieczkę w większej grupie – dostosuj trasę do najsłabszego uczestnika.</a:t>
            </a:r>
          </a:p>
          <a:p>
            <a:pPr marL="0" indent="0">
              <a:buNone/>
            </a:pPr>
            <a:endParaRPr lang="pl-PL" sz="140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1941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B82A811-0652-46CC-A21A-82335D01D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pl-PL" sz="3100" b="1"/>
              <a:t>Jak zadbać o bezpieczeństwo w górach</a:t>
            </a:r>
            <a:br>
              <a:rPr lang="pl-PL" sz="3100" b="1"/>
            </a:br>
            <a:endParaRPr lang="pl-PL" sz="3100"/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D09F59-74EE-4870-92E3-95CA9F2DD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pl-PL" sz="1400"/>
              <a:t>Miej ze sobą </a:t>
            </a:r>
            <a:r>
              <a:rPr lang="pl-PL" sz="1400" b="1"/>
              <a:t>telefon</a:t>
            </a:r>
            <a:r>
              <a:rPr lang="pl-PL" sz="1400"/>
              <a:t> (z naładowaną baterią i zabezpieczony przed zamoknięciem) z wpisanymi odpowiednimi</a:t>
            </a:r>
            <a:r>
              <a:rPr lang="pl-PL" sz="1400" b="1"/>
              <a:t> numerami alarmowymi</a:t>
            </a:r>
            <a:r>
              <a:rPr lang="pl-PL" sz="1400"/>
              <a:t>:</a:t>
            </a:r>
            <a:br>
              <a:rPr lang="pl-PL" sz="1400" b="1"/>
            </a:br>
            <a:r>
              <a:rPr lang="pl-PL" sz="1400" b="1"/>
              <a:t>międzynarodowy numer</a:t>
            </a:r>
            <a:r>
              <a:rPr lang="pl-PL" sz="1400"/>
              <a:t> </a:t>
            </a:r>
            <a:r>
              <a:rPr lang="pl-PL" sz="1400" b="1"/>
              <a:t>alarmowy   112</a:t>
            </a:r>
            <a:br>
              <a:rPr lang="pl-PL" sz="1400" b="1"/>
            </a:br>
            <a:r>
              <a:rPr lang="pl-PL" sz="1400" b="1"/>
              <a:t>POLSKA </a:t>
            </a:r>
            <a:r>
              <a:rPr lang="pl-PL" sz="1400"/>
              <a:t>(TOPR/GOPR)</a:t>
            </a:r>
            <a:r>
              <a:rPr lang="pl-PL" sz="1400" b="1"/>
              <a:t>  985 </a:t>
            </a:r>
            <a:r>
              <a:rPr lang="pl-PL" sz="1400"/>
              <a:t>lub</a:t>
            </a:r>
            <a:r>
              <a:rPr lang="pl-PL" sz="1400" b="1"/>
              <a:t> 601 100 300</a:t>
            </a:r>
            <a:br>
              <a:rPr lang="pl-PL" sz="1400"/>
            </a:br>
            <a:r>
              <a:rPr lang="pl-PL" sz="1400" b="1"/>
              <a:t>SŁOWACJA </a:t>
            </a:r>
            <a:r>
              <a:rPr lang="pl-PL" sz="1400"/>
              <a:t>(HZS) </a:t>
            </a:r>
            <a:r>
              <a:rPr lang="pl-PL" sz="1400" b="1"/>
              <a:t> 18 300</a:t>
            </a:r>
            <a:br>
              <a:rPr lang="pl-PL" sz="1400" b="1"/>
            </a:br>
            <a:r>
              <a:rPr lang="pl-PL" sz="1400" b="1"/>
              <a:t>CZECHY </a:t>
            </a:r>
            <a:r>
              <a:rPr lang="pl-PL" sz="1400"/>
              <a:t>(ČR)  </a:t>
            </a:r>
            <a:r>
              <a:rPr lang="pl-PL" sz="1400" b="1"/>
              <a:t>+420 1210</a:t>
            </a:r>
            <a:br>
              <a:rPr lang="pl-PL" sz="1400" b="1"/>
            </a:br>
            <a:r>
              <a:rPr lang="pl-PL" sz="1400" b="1"/>
              <a:t>SŁOWENIA </a:t>
            </a:r>
            <a:r>
              <a:rPr lang="pl-PL" sz="1400"/>
              <a:t>(GRZS) </a:t>
            </a:r>
            <a:r>
              <a:rPr lang="pl-PL" sz="1400" b="1"/>
              <a:t>  112</a:t>
            </a:r>
            <a:br>
              <a:rPr lang="pl-PL" sz="1400" b="1"/>
            </a:br>
            <a:r>
              <a:rPr lang="pl-PL" sz="1400" b="1"/>
              <a:t>UKRAINA </a:t>
            </a:r>
            <a:r>
              <a:rPr lang="pl-PL" sz="1400"/>
              <a:t>(</a:t>
            </a:r>
            <a:r>
              <a:rPr lang="az-Cyrl-AZ" sz="1400"/>
              <a:t>ДСАРСТ (</a:t>
            </a:r>
            <a:r>
              <a:rPr lang="pl-PL" sz="1400"/>
              <a:t>DSARCT) </a:t>
            </a:r>
            <a:r>
              <a:rPr lang="pl-PL" sz="1400" b="1"/>
              <a:t> 01 101</a:t>
            </a:r>
            <a:br>
              <a:rPr lang="pl-PL" sz="1400" b="1"/>
            </a:br>
            <a:r>
              <a:rPr lang="pl-PL" sz="1400" b="1"/>
              <a:t>RUMUNIA </a:t>
            </a:r>
            <a:r>
              <a:rPr lang="pl-PL" sz="1400"/>
              <a:t>(O Salvamont – ANSMR) </a:t>
            </a:r>
            <a:r>
              <a:rPr lang="pl-PL" sz="1400" b="1"/>
              <a:t> 0725826668</a:t>
            </a:r>
            <a:br>
              <a:rPr lang="pl-PL" sz="1400" b="1"/>
            </a:br>
            <a:r>
              <a:rPr lang="pl-PL" sz="1400" b="1"/>
              <a:t>AUSTRIA   140</a:t>
            </a:r>
            <a:br>
              <a:rPr lang="pl-PL" sz="1400" b="1"/>
            </a:br>
            <a:r>
              <a:rPr lang="pl-PL" sz="1400" b="1"/>
              <a:t>WŁOCHY   118</a:t>
            </a:r>
            <a:br>
              <a:rPr lang="pl-PL" sz="1400" b="1"/>
            </a:br>
            <a:r>
              <a:rPr lang="pl-PL" sz="1400" b="1"/>
              <a:t>FRANCJA   112</a:t>
            </a:r>
            <a:br>
              <a:rPr lang="pl-PL" sz="1400" b="1"/>
            </a:br>
            <a:r>
              <a:rPr lang="pl-PL" sz="1400" b="1"/>
              <a:t>SZWAJCARIA  1414</a:t>
            </a:r>
            <a:br>
              <a:rPr lang="pl-PL" sz="1400" b="1"/>
            </a:br>
            <a:r>
              <a:rPr lang="pl-PL" sz="1400" b="1"/>
              <a:t>IRLANDIA   999 lub 112</a:t>
            </a:r>
            <a:endParaRPr lang="pl-PL" sz="140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457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C172BA4-AC0B-4B2C-AC51-00FF5882E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pl-PL" sz="3100" b="1"/>
              <a:t>Jak zadbać o bezpieczeństwo w górach</a:t>
            </a:r>
            <a:br>
              <a:rPr lang="pl-PL" sz="3100" b="1"/>
            </a:br>
            <a:endParaRPr lang="pl-PL" sz="3100"/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4A0803-EAE2-456B-B908-E70F61A9D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pl-PL" sz="1400" b="1"/>
              <a:t>Nr 112 </a:t>
            </a:r>
            <a:r>
              <a:rPr lang="pl-PL" sz="1400"/>
              <a:t>może być wybrany na dowolnym telefonie komórkowym, niezależnie od sieci i abonamentu, nawet jeśli twój telefon jest zarejestrowany w innym kraju europejskim. Gdy urządzenie zażąda podania kodu PIN, wprowadź “112” i zatwierdź.</a:t>
            </a:r>
            <a:br>
              <a:rPr lang="pl-PL" sz="1400"/>
            </a:br>
            <a:r>
              <a:rPr lang="pl-PL" sz="1400"/>
              <a:t>W niektórych aparatach należy wyłączyć telefon, wyjąć kartę SIM, ponownie włączyć telefon i wybrać numer 112.</a:t>
            </a:r>
            <a:br>
              <a:rPr lang="pl-PL" sz="1400"/>
            </a:br>
            <a:r>
              <a:rPr lang="pl-PL" sz="1400"/>
              <a:t>Numer alarmowy 112 jest skutecznym sposobem wezwania pomocy również w górach (oprócz Włoch), ale dodatkowo w wielu rejonach górskich można kontaktować się bezpośrednio ze służbami ratowniczymi w danym regionie.</a:t>
            </a:r>
            <a:br>
              <a:rPr lang="pl-PL" sz="1400"/>
            </a:br>
            <a:r>
              <a:rPr lang="pl-PL" sz="1400"/>
              <a:t>Przed wyjściem w góry warto </a:t>
            </a:r>
            <a:r>
              <a:rPr lang="pl-PL" sz="1400" b="1"/>
              <a:t>sprawdzić jakie nr alarmowe</a:t>
            </a:r>
            <a:r>
              <a:rPr lang="pl-PL" sz="1400"/>
              <a:t> obowiązują w miejscu gdzie się znajdujemy. Informacja taka przeważnie znajduje się na tablicach szlaków turystycznych.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317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B71A149-12B5-4565-AC1A-99300EF3D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pl-PL" sz="3100" b="1"/>
              <a:t>Jak zadbać o bezpieczeństwo w górach</a:t>
            </a:r>
            <a:br>
              <a:rPr lang="pl-PL" sz="3100" b="1"/>
            </a:br>
            <a:endParaRPr lang="pl-PL" sz="3100"/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F1BABA-DE09-42EC-805E-F92402BEC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pl-PL" sz="1300" b="1">
                <a:hlinkClick r:id="rId2" tooltip="SŁOWNIKI"/>
              </a:rPr>
              <a:t>SŁOWNIKI</a:t>
            </a:r>
            <a:endParaRPr lang="pl-PL" sz="1300"/>
          </a:p>
          <a:p>
            <a:r>
              <a:rPr lang="pl-PL" sz="1300" b="1"/>
              <a:t>ICE</a:t>
            </a:r>
            <a:r>
              <a:rPr lang="pl-PL" sz="1300"/>
              <a:t> (</a:t>
            </a:r>
            <a:r>
              <a:rPr lang="pl-PL" sz="1300" i="1"/>
              <a:t>In Case of Emergency</a:t>
            </a:r>
            <a:r>
              <a:rPr lang="pl-PL" sz="1300"/>
              <a:t>, </a:t>
            </a:r>
            <a:r>
              <a:rPr lang="pl-PL" sz="1300" i="1"/>
              <a:t>w nagłym wypadku</a:t>
            </a:r>
            <a:r>
              <a:rPr lang="pl-PL" sz="1300"/>
              <a:t>), kontakt do najbliższych nam osób, które powinny być poinformowane przez ratowników w pierwszej kolejności o wypadku lub mogą udzielić dodatkowych informacji o poszkodowanym np. o przyjmowanych lekach, przebytych chorobach, grupie krwi. Dwie formy:</a:t>
            </a:r>
            <a:br>
              <a:rPr lang="pl-PL" sz="1300"/>
            </a:br>
            <a:r>
              <a:rPr lang="pl-PL" sz="1300" b="1"/>
              <a:t>• </a:t>
            </a:r>
            <a:r>
              <a:rPr lang="pl-PL" sz="1300"/>
              <a:t>numery zapisane jak nazwy kontaktów (ICE 1, ICE 2 …) w </a:t>
            </a:r>
            <a:r>
              <a:rPr lang="pl-PL" sz="1300" b="1"/>
              <a:t>książce adresowej naszego telefonu,</a:t>
            </a:r>
            <a:br>
              <a:rPr lang="pl-PL" sz="1300" b="1"/>
            </a:br>
            <a:r>
              <a:rPr lang="pl-PL" sz="1300" b="1"/>
              <a:t>• karta ICE: </a:t>
            </a:r>
            <a:r>
              <a:rPr lang="pl-PL" sz="1300"/>
              <a:t> nazwisko, imię i telefon kontaktowy zapisany na karcie ICE (karta wielkości wizytówki,  posiada  zabezpieczone przed zniszczeniem pola, w których można zapisać kontakt do 3 osób. Więcej na temat ICE można przeczytać np. na stronie internetowej </a:t>
            </a:r>
            <a:r>
              <a:rPr lang="pl-PL" sz="1300" b="1">
                <a:hlinkClick r:id="rId3"/>
              </a:rPr>
              <a:t>http://www.pck.pl/pages,181.html</a:t>
            </a:r>
            <a:r>
              <a:rPr lang="pl-PL" sz="1300"/>
              <a:t> .</a:t>
            </a:r>
          </a:p>
          <a:p>
            <a:endParaRPr lang="pl-PL" sz="130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943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D743CA3-784A-44AB-9AC3-E5BC709A1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pl-PL" sz="3100" b="1"/>
              <a:t>Jak zadbać o bezpieczeństwo w górach</a:t>
            </a:r>
            <a:br>
              <a:rPr lang="pl-PL" sz="3100" b="1"/>
            </a:br>
            <a:endParaRPr lang="pl-PL" sz="3100"/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9F4E9F-3C44-4834-9A27-A45BBD4B1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pl-PL" sz="1100"/>
              <a:t>W trakcie wyprawy bądź świadomy, </a:t>
            </a:r>
            <a:r>
              <a:rPr lang="pl-PL" sz="1100" b="1"/>
              <a:t>gdzie się znajdujesz</a:t>
            </a:r>
            <a:r>
              <a:rPr lang="pl-PL" sz="1100"/>
              <a:t> i czy masz zasięg telefonu (gdzie miałeś go ostatnio). Niestety, bardzo często wzywający pomocy nie są w stanie określić, gdzie się znajdują i wtedy ratownicy mają utrudnione zadanie – może to opóźnić i utrudnić akcję ratunkową.</a:t>
            </a:r>
          </a:p>
          <a:p>
            <a:r>
              <a:rPr lang="pl-PL" sz="1100"/>
              <a:t>Wychodząc na wędrówkę nie zapomnij o poinformowaniu najbliższych osób o planowanej trasie. Ustal tzw. </a:t>
            </a:r>
            <a:r>
              <a:rPr lang="pl-PL" sz="1100" b="1"/>
              <a:t>godzinę alarmową</a:t>
            </a:r>
            <a:r>
              <a:rPr lang="pl-PL" sz="1100"/>
              <a:t> (godzinę ”0”), czyli czas, po minięciu którego właściwa osoba poinformuje służby ratunkowe o ewentualnym problemie.</a:t>
            </a:r>
          </a:p>
          <a:p>
            <a:r>
              <a:rPr lang="pl-PL" sz="1100"/>
              <a:t>Zabierz </a:t>
            </a:r>
            <a:r>
              <a:rPr lang="pl-PL" sz="1100" b="1"/>
              <a:t>apteczkę</a:t>
            </a:r>
            <a:r>
              <a:rPr lang="pl-PL" sz="1100"/>
              <a:t> dostosowaną do planowanej wyprawy. Jeżeli jest to spacer w łatwym terenie, wystarczą podstawowe środki opatrunkowe, ale jeżeli jest to dłuższa i wymagająca trasa trzeba pomyśleć o wyposażeniu jej w: bandaże zwykłe, bandaż elastyczny, gazę, plaster na rolce, chustę trójkątną, wodę utlenioną, rękawiczki ochronne, aluminiową folię termiczną NRC i środki przeciwbólowe.</a:t>
            </a:r>
          </a:p>
          <a:p>
            <a:endParaRPr lang="pl-PL" sz="110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096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00B16CC-70EE-4C7E-81CF-8DE64E73C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pl-PL" sz="4100" b="1"/>
              <a:t>Jak zadbać o bezpieczeństwo w górach</a:t>
            </a:r>
            <a:endParaRPr lang="pl-PL" sz="4100"/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E8F6CF-4829-4269-A37F-A816464F8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pl-PL" sz="1100"/>
              <a:t>Koniecznie należy zabrać </a:t>
            </a:r>
            <a:r>
              <a:rPr lang="pl-PL" sz="1100" b="1"/>
              <a:t>leki indywidualne</a:t>
            </a:r>
            <a:r>
              <a:rPr lang="pl-PL" sz="1100"/>
              <a:t> (jeżeli takie przyjmujemy) w przypadku alergików, cukrzyków, mających problemy z krążeniem , itp.</a:t>
            </a:r>
          </a:p>
          <a:p>
            <a:r>
              <a:rPr lang="pl-PL" sz="1100"/>
              <a:t>Przed wyjściem sprawdź </a:t>
            </a:r>
            <a:r>
              <a:rPr lang="pl-PL" sz="1100" b="1"/>
              <a:t>prognozę pogody</a:t>
            </a:r>
            <a:r>
              <a:rPr lang="pl-PL" sz="1100"/>
              <a:t>. Sprawdź komunikaty dotyczące </a:t>
            </a:r>
            <a:r>
              <a:rPr lang="pl-PL" sz="1100" b="1"/>
              <a:t>zagrożenia lawinowego</a:t>
            </a:r>
            <a:r>
              <a:rPr lang="pl-PL" sz="1100"/>
              <a:t>. W wysokich partiach gór takie niebezpieczeństwo może wystąpić nawet w lecie. Dopasuj plan wyprawy do warunków. Jeżeli przewidywane są burze, to najlepiej zrezygnuj z wycieczki. Burza w górach jest jednym z najpoważniejszych zagrożeń.  </a:t>
            </a:r>
            <a:r>
              <a:rPr lang="pl-PL" sz="1100" b="1"/>
              <a:t> </a:t>
            </a:r>
            <a:r>
              <a:rPr lang="pl-PL" sz="1100" b="1">
                <a:hlinkClick r:id="rId2" tooltip="Akademia Górska TOPR"/>
              </a:rPr>
              <a:t>BURZE</a:t>
            </a:r>
            <a:r>
              <a:rPr lang="pl-PL" sz="1100" b="1"/>
              <a:t>    </a:t>
            </a:r>
            <a:r>
              <a:rPr lang="pl-PL" sz="1100" b="1">
                <a:hlinkClick r:id="rId3" tooltip="Akademia Górska TOPR"/>
              </a:rPr>
              <a:t>LAWINY</a:t>
            </a:r>
            <a:endParaRPr lang="pl-PL" sz="1100"/>
          </a:p>
          <a:p>
            <a:r>
              <a:rPr lang="pl-PL" sz="1100"/>
              <a:t>W góry wychodź </a:t>
            </a:r>
            <a:r>
              <a:rPr lang="pl-PL" sz="1100" b="1"/>
              <a:t>wczesnym rankiem</a:t>
            </a:r>
            <a:r>
              <a:rPr lang="pl-PL" sz="1100"/>
              <a:t>. Musisz mieć odpowiednią rezerwę czasową na powrót. Poza tym załamanie pogody i bardzo niebezpieczne w górach burze pojawiają się zwykle popołudniu.</a:t>
            </a:r>
          </a:p>
          <a:p>
            <a:r>
              <a:rPr lang="pl-PL" sz="1100"/>
              <a:t>Trzymamy się zasady: </a:t>
            </a:r>
            <a:r>
              <a:rPr lang="pl-PL" sz="1100" b="1"/>
              <a:t>razem wychodzimy – razem wracamy! </a:t>
            </a:r>
            <a:r>
              <a:rPr lang="pl-PL" sz="1100"/>
              <a:t>Nie rozdzielamy się w trakcie wycieczki.</a:t>
            </a:r>
          </a:p>
          <a:p>
            <a:r>
              <a:rPr lang="pl-PL" sz="1100"/>
              <a:t>Jeżeli wychodzisz ze schroniska lub hotelu górskiego zostaw w książce wyjść notatkę o swojej trasie (nie dotyczy poruszania się po standardowym szlaku)</a:t>
            </a:r>
          </a:p>
          <a:p>
            <a:endParaRPr lang="pl-PL" sz="110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24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79314B7-B7D5-45FA-BE13-D986D0BC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pl-PL" sz="4400"/>
              <a:t>Ubezpieczenie</a:t>
            </a:r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4E237B-4940-4EF0-862A-4C04BFE4F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pl-PL" sz="1400" b="1"/>
              <a:t>Ubezpieczenie </a:t>
            </a:r>
            <a:r>
              <a:rPr lang="pl-PL" sz="1400"/>
              <a:t>– szczególnie ważne, jeśli wybierasz się w Alpy, Tatry Słowackie lub jakiekolwiek inne niż polskie góry. Koszt dziennego ubezpieczenia na wypadek akcji ratowniczej to kwota ok.</a:t>
            </a:r>
            <a:r>
              <a:rPr lang="pl-PL" sz="1400" b="1"/>
              <a:t> 1 do 2 €</a:t>
            </a:r>
            <a:r>
              <a:rPr lang="pl-PL" sz="1400"/>
              <a:t>, a ewentualne koszty w przypadku akcji ratunkowej sięgają </a:t>
            </a:r>
            <a:r>
              <a:rPr lang="pl-PL" sz="1400" b="1"/>
              <a:t>od kilku do</a:t>
            </a:r>
            <a:r>
              <a:rPr lang="pl-PL" sz="1400"/>
              <a:t> </a:t>
            </a:r>
            <a:r>
              <a:rPr lang="pl-PL" sz="1400" b="1"/>
              <a:t>kilkunastu tysięcy euro</a:t>
            </a:r>
            <a:r>
              <a:rPr lang="pl-PL" sz="1400"/>
              <a:t>. </a:t>
            </a:r>
            <a:r>
              <a:rPr lang="pl-PL" sz="1400" b="1">
                <a:hlinkClick r:id="rId2" tooltip="Ubezpieczenia w góry"/>
              </a:rPr>
              <a:t>UBEZPIECZENIA</a:t>
            </a:r>
            <a:endParaRPr lang="pl-PL" sz="1400"/>
          </a:p>
          <a:p>
            <a:r>
              <a:rPr lang="pl-PL" sz="1400"/>
              <a:t>Przygotuj właściwy ekwipunek. Przede wszystkim buty, szczególnie jeśli wybierasz się w wyższe partie gór. </a:t>
            </a:r>
            <a:r>
              <a:rPr lang="pl-PL" sz="1400" b="1"/>
              <a:t>Buty</a:t>
            </a:r>
            <a:r>
              <a:rPr lang="pl-PL" sz="1400"/>
              <a:t> powinny być na twardej, antypoślizgowej podeszwie, dobrze trzymające kostkę. Zawsze trzeba mieć </a:t>
            </a:r>
            <a:r>
              <a:rPr lang="pl-PL" sz="1400" b="1"/>
              <a:t>okrycie</a:t>
            </a:r>
            <a:r>
              <a:rPr lang="pl-PL" sz="1400"/>
              <a:t> (kurtka, polar, softshell, itp.) na wypadek deszczu i ochłodzenia (pogoda pomimo prognoz potrafi nas niemile zaskoczyć).</a:t>
            </a:r>
          </a:p>
          <a:p>
            <a:endParaRPr lang="pl-PL" sz="140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6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65D0D2F-2EE4-4B19-ABB6-C33F6270E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pl-PL" sz="4100" b="1"/>
              <a:t>Jak zadbać o bezpieczeństwo w górach</a:t>
            </a:r>
            <a:endParaRPr lang="pl-PL" sz="410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4C19A7-AEFB-435D-9A32-156A4B8FF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pl-PL" sz="1300"/>
              <a:t>Szczególnie ważne, aby wziąć odpowiednią </a:t>
            </a:r>
            <a:r>
              <a:rPr lang="pl-PL" sz="1300" b="1"/>
              <a:t>ilość płynów</a:t>
            </a:r>
            <a:r>
              <a:rPr lang="pl-PL" sz="1300"/>
              <a:t> (najlepiej woda mineralna, napoje izotoniczne, ciepła herbata). Należy sprawdzić, czy na trasie są schroniska lub źródełka, gdzie można uzupełnić zapasy. Odwodnienie w górach jest bardzo częstą przyczyną poważnego w skutkach osłabienia. Oczywiście należy zabrać </a:t>
            </a:r>
            <a:r>
              <a:rPr lang="pl-PL" sz="1300" b="1"/>
              <a:t>coś do jedzenia</a:t>
            </a:r>
            <a:r>
              <a:rPr lang="pl-PL" sz="1300"/>
              <a:t> (kanapki, batony, owoce, itd.).</a:t>
            </a:r>
          </a:p>
          <a:p>
            <a:r>
              <a:rPr lang="pl-PL" sz="1300"/>
              <a:t>Absolutnie </a:t>
            </a:r>
            <a:r>
              <a:rPr lang="pl-PL" sz="1300" b="1"/>
              <a:t>nie pij w górach alkoholu</a:t>
            </a:r>
            <a:r>
              <a:rPr lang="pl-PL" sz="1300"/>
              <a:t>, powoduje on, oprócz ogólnie znanych zaburzeń równowagi i refleksu, rozszerzenie naczyń krwionośnych, co prowadzi do szybkiego wychłodzenia organizmu lub problemów z krążeniem.</a:t>
            </a:r>
          </a:p>
          <a:p>
            <a:r>
              <a:rPr lang="pl-PL" sz="1300"/>
              <a:t>I jeszcze jedna drobna uwaga: </a:t>
            </a:r>
            <a:r>
              <a:rPr lang="pl-PL" sz="1300" b="1"/>
              <a:t>nie śmiecimy! </a:t>
            </a:r>
            <a:r>
              <a:rPr lang="pl-PL" sz="1300"/>
              <a:t>wszystkie przyniesione ze sobą opakowania, butelki zabieramy z powrotem</a:t>
            </a:r>
          </a:p>
          <a:p>
            <a:endParaRPr lang="pl-PL" sz="13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3324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rgbClr val="353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4A9E28C-DD17-432C-BA73-D97C3CAF5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>
                <a:solidFill>
                  <a:srgbClr val="FFFFFF"/>
                </a:solidFill>
              </a:rPr>
              <a:t>Źródło:gorydlaciebie.pl</a:t>
            </a: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8578D437-44BD-4913-B8C2-D5035F76B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07027" cy="4023360"/>
          </a:xfrm>
        </p:spPr>
        <p:txBody>
          <a:bodyPr>
            <a:normAutofit/>
          </a:bodyPr>
          <a:lstStyle/>
          <a:p>
            <a:r>
              <a:rPr lang="pl-PL" sz="6000" dirty="0">
                <a:solidFill>
                  <a:srgbClr val="FFFFFF"/>
                </a:solidFill>
              </a:rPr>
              <a:t>Dziękuję, </a:t>
            </a:r>
            <a:r>
              <a:rPr lang="pl-PL" sz="6000">
                <a:solidFill>
                  <a:srgbClr val="FFFFFF"/>
                </a:solidFill>
              </a:rPr>
              <a:t>bezpiecznych wakacji !!!!!!!!!!!!!!!!</a:t>
            </a:r>
            <a:endParaRPr lang="en-US" sz="6000" dirty="0">
              <a:solidFill>
                <a:srgbClr val="FFFFFF"/>
              </a:solidFill>
            </a:endParaRPr>
          </a:p>
        </p:txBody>
      </p:sp>
      <p:pic>
        <p:nvPicPr>
          <p:cNvPr id="1026" name="Picture 2" descr="Bezpieczeństwo w górach jesienią i zimą">
            <a:extLst>
              <a:ext uri="{FF2B5EF4-FFF2-40B4-BE49-F238E27FC236}">
                <a16:creationId xmlns:a16="http://schemas.microsoft.com/office/drawing/2014/main" id="{274B9F92-67CE-44BE-88DB-89CD75837A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" r="6636"/>
          <a:stretch/>
        </p:blipFill>
        <p:spPr bwMode="auto">
          <a:xfrm>
            <a:off x="7552266" y="10"/>
            <a:ext cx="463973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993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Panoramiczny</PresentationFormat>
  <Paragraphs>31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Calibri</vt:lpstr>
      <vt:lpstr>Tw Cen MT</vt:lpstr>
      <vt:lpstr>Tw Cen MT Condensed</vt:lpstr>
      <vt:lpstr>Wingdings 3</vt:lpstr>
      <vt:lpstr>Integralny</vt:lpstr>
      <vt:lpstr>Bezpieczeństwo w górach</vt:lpstr>
      <vt:lpstr>Jak zadbać o bezpieczeństwo w górach </vt:lpstr>
      <vt:lpstr>Jak zadbać o bezpieczeństwo w górach </vt:lpstr>
      <vt:lpstr>Jak zadbać o bezpieczeństwo w górach </vt:lpstr>
      <vt:lpstr>Jak zadbać o bezpieczeństwo w górach </vt:lpstr>
      <vt:lpstr>Jak zadbać o bezpieczeństwo w górach </vt:lpstr>
      <vt:lpstr>Jak zadbać o bezpieczeństwo w górach</vt:lpstr>
      <vt:lpstr>Ubezpieczenie</vt:lpstr>
      <vt:lpstr>Jak zadbać o bezpieczeństwo w górach</vt:lpstr>
      <vt:lpstr>Źródło:gorydlaciebie.pl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Bezpieczeństwo w górach</dc:title>
  <dc:creator>It's Me</dc:creator>
  <cp:lastModifiedBy>It's Me</cp:lastModifiedBy>
  <cp:revision>2</cp:revision>
  <dcterms:created xsi:type="dcterms:W3CDTF">2020-05-26T15:35:19Z</dcterms:created>
  <dcterms:modified xsi:type="dcterms:W3CDTF">2020-05-26T16:51:51Z</dcterms:modified>
</cp:coreProperties>
</file>