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6"/>
  </p:notesMasterIdLst>
  <p:sldIdLst>
    <p:sldId id="337" r:id="rId2"/>
    <p:sldId id="338" r:id="rId3"/>
    <p:sldId id="286" r:id="rId4"/>
    <p:sldId id="362" r:id="rId5"/>
    <p:sldId id="363" r:id="rId6"/>
    <p:sldId id="365" r:id="rId7"/>
    <p:sldId id="367" r:id="rId8"/>
    <p:sldId id="366" r:id="rId9"/>
    <p:sldId id="372" r:id="rId10"/>
    <p:sldId id="373" r:id="rId11"/>
    <p:sldId id="374" r:id="rId12"/>
    <p:sldId id="368" r:id="rId13"/>
    <p:sldId id="369" r:id="rId14"/>
    <p:sldId id="358" r:id="rId15"/>
    <p:sldId id="262" r:id="rId16"/>
    <p:sldId id="370" r:id="rId17"/>
    <p:sldId id="364" r:id="rId18"/>
    <p:sldId id="348" r:id="rId19"/>
    <p:sldId id="349" r:id="rId20"/>
    <p:sldId id="350" r:id="rId21"/>
    <p:sldId id="359" r:id="rId22"/>
    <p:sldId id="343" r:id="rId23"/>
    <p:sldId id="295" r:id="rId24"/>
    <p:sldId id="355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>
      <p:cViewPr varScale="1">
        <p:scale>
          <a:sx n="105" d="100"/>
          <a:sy n="105" d="100"/>
        </p:scale>
        <p:origin x="178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0E698-C20B-434E-A699-11DE91B1EB0B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6A7F0-3FDD-4AF4-855D-D76F8EE3A2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1562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2327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5391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1950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7330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0301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1724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585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928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097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4394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3552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29894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7813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5553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3420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7926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900E3-6825-4D01-9863-AAE457865040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1B5C02B-F4CA-424B-9B8D-06718749B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304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27584" y="1124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EGZAMIN ÓSMOKLASISTY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35696" y="4221088"/>
            <a:ext cx="6600451" cy="1126283"/>
          </a:xfrm>
        </p:spPr>
        <p:txBody>
          <a:bodyPr>
            <a:normAutofit/>
          </a:bodyPr>
          <a:lstStyle/>
          <a:p>
            <a:pPr algn="ctr"/>
            <a:r>
              <a:rPr lang="pl-PL" sz="4800" b="1" dirty="0">
                <a:solidFill>
                  <a:srgbClr val="FF0000"/>
                </a:solidFill>
              </a:rPr>
              <a:t>13-15 </a:t>
            </a:r>
            <a:r>
              <a:rPr lang="pl-PL" sz="4800" b="1" cap="none" dirty="0">
                <a:solidFill>
                  <a:srgbClr val="FF0000"/>
                </a:solidFill>
              </a:rPr>
              <a:t>maja</a:t>
            </a:r>
            <a:r>
              <a:rPr lang="pl-PL" sz="4800" b="1" dirty="0">
                <a:solidFill>
                  <a:srgbClr val="FF0000"/>
                </a:solidFill>
              </a:rPr>
              <a:t> 2025 </a:t>
            </a:r>
            <a:r>
              <a:rPr lang="pl-PL" sz="4800" b="1" cap="none" dirty="0">
                <a:solidFill>
                  <a:srgbClr val="FF0000"/>
                </a:solidFill>
              </a:rPr>
              <a:t>r.</a:t>
            </a:r>
            <a:endParaRPr lang="pl-PL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620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Termin egzaminu ósmoklasisty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EE15DA8-4693-ED6D-6458-F864950EF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387116"/>
            <a:ext cx="7086216" cy="410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10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1837" y="38585"/>
            <a:ext cx="6589200" cy="1280890"/>
          </a:xfrm>
        </p:spPr>
        <p:txBody>
          <a:bodyPr>
            <a:normAutofit/>
          </a:bodyPr>
          <a:lstStyle/>
          <a:p>
            <a:r>
              <a:rPr lang="pl-PL" dirty="0"/>
              <a:t>Podstawa prawna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15590F9-E228-42C5-39C6-194779E18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173" y="695070"/>
            <a:ext cx="4752528" cy="58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330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007FC6-A236-A93E-332C-296ADDD21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Zakres wiedzy i umiejętności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54F6F56-15F5-0CB2-321B-4D311E759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Rozporządzenie Ministra Edukacji z dnia 28 czerwca 2024 r. zmieniające rozporządzenie w sprawie podstawy programowej wychowania przedszkolnego oraz podstawy programowej kształcenia ogólnego dla szkoły podstawowej, w tym dla uczniów z niepełnosprawnością intelektualną w stopniu umiarkowanym lub znacznym, kształcenia ogólnego dla branżowej szkoły I stopnia, kształcenia ogólnego dla szkoły specjalnej przysposabiającej do pracy oraz kształcenia ogólnego dla szkoły policealnej </a:t>
            </a:r>
          </a:p>
        </p:txBody>
      </p:sp>
    </p:spTree>
    <p:extLst>
      <p:ext uri="{BB962C8B-B14F-4D97-AF65-F5344CB8AC3E}">
        <p14:creationId xmlns:p14="http://schemas.microsoft.com/office/powerpoint/2010/main" val="2932550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499F6835-6219-483F-00B3-C85B4D7F1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268760"/>
            <a:ext cx="8126332" cy="493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842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B49BCA-6CDB-F930-17E0-35A45E623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 egzamin ósmoklasisty jest obowiązkowy?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D2FFB5-5BF1-7A06-8036-1E803BC42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688" y="2492896"/>
            <a:ext cx="6770712" cy="33843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dirty="0"/>
              <a:t>Przystąpienie do E8 jest równoznaczne</a:t>
            </a:r>
            <a:br>
              <a:rPr lang="pl-PL" sz="2400" dirty="0"/>
            </a:br>
            <a:r>
              <a:rPr lang="pl-PL" sz="2400" dirty="0"/>
              <a:t>z możliwością ukończenia szkoły</a:t>
            </a:r>
            <a:br>
              <a:rPr lang="pl-PL" sz="2400" dirty="0"/>
            </a:br>
            <a:r>
              <a:rPr lang="pl-PL" sz="2400" dirty="0"/>
              <a:t>(pod warunkiem jednoczesnego otrzymania ocen wyższych</a:t>
            </a:r>
            <a:br>
              <a:rPr lang="pl-PL" sz="2400" dirty="0"/>
            </a:br>
            <a:r>
              <a:rPr lang="pl-PL" sz="2400" dirty="0"/>
              <a:t>niż niedostateczne</a:t>
            </a:r>
            <a:br>
              <a:rPr lang="pl-PL" sz="2400" dirty="0"/>
            </a:br>
            <a:r>
              <a:rPr lang="pl-PL" sz="2400" dirty="0"/>
              <a:t>przedmiotów obowiązkowych)…</a:t>
            </a:r>
          </a:p>
          <a:p>
            <a:pPr marL="0" indent="0" algn="ctr">
              <a:buNone/>
            </a:pPr>
            <a:endParaRPr lang="pl-PL" sz="2400" dirty="0"/>
          </a:p>
          <a:p>
            <a:pPr marL="0" indent="0" algn="ctr">
              <a:buNone/>
            </a:pPr>
            <a:r>
              <a:rPr lang="pl-PL" sz="2400" dirty="0"/>
              <a:t>…ale są wyjątki…</a:t>
            </a:r>
          </a:p>
        </p:txBody>
      </p:sp>
    </p:spTree>
    <p:extLst>
      <p:ext uri="{BB962C8B-B14F-4D97-AF65-F5344CB8AC3E}">
        <p14:creationId xmlns:p14="http://schemas.microsoft.com/office/powerpoint/2010/main" val="2875372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BE725C-9894-9FDB-09CC-CD1995FBE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Kto nie musi przystąpić</a:t>
            </a:r>
            <a:br>
              <a:rPr lang="pl-PL" dirty="0"/>
            </a:br>
            <a:r>
              <a:rPr lang="pl-PL" dirty="0"/>
              <a:t>do E8?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E8B501-4C8C-9621-546D-DC7671D35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2133600"/>
            <a:ext cx="6950065" cy="3777622"/>
          </a:xfrm>
        </p:spPr>
        <p:txBody>
          <a:bodyPr>
            <a:normAutofit/>
          </a:bodyPr>
          <a:lstStyle/>
          <a:p>
            <a:r>
              <a:rPr lang="pl-PL" dirty="0"/>
              <a:t>laureat konkursu przedmiotowego o zasięgu wojewódzkim i </a:t>
            </a:r>
            <a:r>
              <a:rPr lang="pl-PL" dirty="0" err="1"/>
              <a:t>ponadwojewódzkim</a:t>
            </a:r>
            <a:r>
              <a:rPr lang="pl-PL" dirty="0"/>
              <a:t> (tylko w zakresie danego przedmiotu)</a:t>
            </a:r>
          </a:p>
          <a:p>
            <a:r>
              <a:rPr lang="pl-PL" dirty="0"/>
              <a:t>laureat i finalista olimpiady przedmiotowej wymienionej</a:t>
            </a:r>
            <a:br>
              <a:rPr lang="pl-PL" dirty="0"/>
            </a:br>
            <a:r>
              <a:rPr lang="pl-PL" dirty="0"/>
              <a:t>w wykazie olimpiad (tylko w zakresie danego przedmiotu)</a:t>
            </a:r>
          </a:p>
          <a:p>
            <a:r>
              <a:rPr lang="pl-PL" dirty="0"/>
              <a:t>obywatele Ukrainy, którzy przybyli do Polski od 24 lutego 2022 r. (tylko z języka polskiego)</a:t>
            </a:r>
          </a:p>
          <a:p>
            <a:r>
              <a:rPr lang="pl-PL" dirty="0"/>
              <a:t>uczniowie z niepełnosprawnością intelektualną w stopniu głębokim, umiarkowanym lub znacznym</a:t>
            </a:r>
          </a:p>
          <a:p>
            <a:r>
              <a:rPr lang="pl-PL" dirty="0"/>
              <a:t>uczniowie znajdujący się w szczególnej sytuacji losowej lub zdrowotnej </a:t>
            </a:r>
          </a:p>
        </p:txBody>
      </p:sp>
    </p:spTree>
    <p:extLst>
      <p:ext uri="{BB962C8B-B14F-4D97-AF65-F5344CB8AC3E}">
        <p14:creationId xmlns:p14="http://schemas.microsoft.com/office/powerpoint/2010/main" val="2046544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4961EB-282A-C356-D94A-9E46F7EF5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Przygotowanie E8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842742-20AB-AC6C-D175-1E2D37DA5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696" y="1905000"/>
            <a:ext cx="6912767" cy="4328890"/>
          </a:xfrm>
        </p:spPr>
        <p:txBody>
          <a:bodyPr/>
          <a:lstStyle/>
          <a:p>
            <a:r>
              <a:rPr lang="pl-PL" dirty="0"/>
              <a:t>27.09.2024 r. zapoznanie rodziców z organizacją E8</a:t>
            </a:r>
            <a:br>
              <a:rPr lang="pl-PL" dirty="0"/>
            </a:br>
            <a:r>
              <a:rPr lang="pl-PL" dirty="0"/>
              <a:t>i dostosowaniem form oraz warunków</a:t>
            </a:r>
          </a:p>
          <a:p>
            <a:r>
              <a:rPr lang="pl-PL" dirty="0"/>
              <a:t>30.09.2024 r. przyjęcie deklaracji o zamiarze przystąpienia do E8 z języka polskiego – dotyczy obywateli Ukrainy…</a:t>
            </a:r>
          </a:p>
          <a:p>
            <a:r>
              <a:rPr lang="pl-PL" dirty="0"/>
              <a:t>15.10.2024 r. dostarczenie do szkoły zaświadczeń o stanie zdrowia oraz opinii z PPP</a:t>
            </a:r>
          </a:p>
          <a:p>
            <a:r>
              <a:rPr lang="pl-PL" dirty="0"/>
              <a:t>20.11.2024 r. poinformowanie rodziców o przyznanych przez RP dostosowaniach</a:t>
            </a:r>
          </a:p>
          <a:p>
            <a:r>
              <a:rPr lang="pl-PL" dirty="0"/>
              <a:t>26.11.2024 r. przyjęcie oświadczeń rodziców o korzystaniu lub rezygnacji z przyznanych dostosowań</a:t>
            </a:r>
          </a:p>
          <a:p>
            <a:r>
              <a:rPr lang="pl-PL" dirty="0"/>
              <a:t>2.12.2024 r. wprowadzenie danych do SOEO</a:t>
            </a:r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8745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E87E80-3AC5-814C-A23B-AC791D456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624110"/>
            <a:ext cx="7344815" cy="1280890"/>
          </a:xfrm>
        </p:spPr>
        <p:txBody>
          <a:bodyPr>
            <a:normAutofit/>
          </a:bodyPr>
          <a:lstStyle/>
          <a:p>
            <a:r>
              <a:rPr lang="pl-PL" sz="3200" dirty="0"/>
              <a:t>Dostosowania warunków i formy E8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ED9A62-22EA-ECDB-E876-C43572227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u="sng" dirty="0"/>
              <a:t>Dostosowania warunków</a:t>
            </a:r>
            <a:r>
              <a:rPr lang="pl-PL" dirty="0"/>
              <a:t>, np. wydłużenie czasu, pisanie w oddzielne sali, pomoc dodatkowego nauczyciela, korzystanie ze sprzętu medycznego.</a:t>
            </a:r>
          </a:p>
          <a:p>
            <a:r>
              <a:rPr lang="pl-PL" u="sng" dirty="0"/>
              <a:t>Dostosowanie formy</a:t>
            </a:r>
            <a:r>
              <a:rPr lang="pl-PL" dirty="0"/>
              <a:t>, np. arkusz egzaminacyjny</a:t>
            </a:r>
            <a:br>
              <a:rPr lang="pl-PL" dirty="0"/>
            </a:br>
            <a:r>
              <a:rPr lang="pl-PL" dirty="0"/>
              <a:t>dla uczniów z niepełnosprawnościami, z autyzmem itp. </a:t>
            </a:r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/>
              <a:t>WYŁĄCZNIE NA PODSTAWIE dostarczonych do szkoły odpowiednich dokumentów. </a:t>
            </a:r>
          </a:p>
        </p:txBody>
      </p:sp>
    </p:spTree>
    <p:extLst>
      <p:ext uri="{BB962C8B-B14F-4D97-AF65-F5344CB8AC3E}">
        <p14:creationId xmlns:p14="http://schemas.microsoft.com/office/powerpoint/2010/main" val="378797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8CA275-B6A8-F31A-F432-15ECEB940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188640"/>
            <a:ext cx="7416824" cy="1280890"/>
          </a:xfrm>
        </p:spPr>
        <p:txBody>
          <a:bodyPr>
            <a:normAutofit/>
          </a:bodyPr>
          <a:lstStyle/>
          <a:p>
            <a:r>
              <a:rPr lang="pl-PL" sz="3200" dirty="0"/>
              <a:t>Dostosowania warunków i formy E8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44D5D71-7C93-86B7-7CB2-9AC51E205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722" y="829085"/>
            <a:ext cx="5482707" cy="573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467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BB753F-8BD5-E6AE-2650-C36E26417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624110"/>
            <a:ext cx="7704856" cy="644650"/>
          </a:xfrm>
        </p:spPr>
        <p:txBody>
          <a:bodyPr>
            <a:normAutofit/>
          </a:bodyPr>
          <a:lstStyle/>
          <a:p>
            <a:r>
              <a:rPr lang="pl-PL" sz="3200" dirty="0"/>
              <a:t>Dostosowania warunków i formy E8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92D8C8B-2B5C-C2E9-6AD9-D8008E693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1196752"/>
            <a:ext cx="4291641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9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1EEB21-715E-7439-D0F4-77E574827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Termin </a:t>
            </a:r>
            <a:r>
              <a:rPr lang="pl-PL" dirty="0">
                <a:solidFill>
                  <a:srgbClr val="FF0000"/>
                </a:solidFill>
              </a:rPr>
              <a:t>próbnego</a:t>
            </a:r>
            <a:r>
              <a:rPr lang="pl-PL" dirty="0"/>
              <a:t> egzaminu ósmoklasisty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AB5DBD-6267-B2BC-F74E-F6FDBF5AB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l-PL" sz="3200" b="1" dirty="0"/>
              <a:t>27-29.11.2024 r. </a:t>
            </a:r>
          </a:p>
          <a:p>
            <a:pPr marL="0" indent="0" algn="ctr">
              <a:buNone/>
            </a:pPr>
            <a:endParaRPr lang="pl-PL" sz="3200" b="1" dirty="0"/>
          </a:p>
          <a:p>
            <a:pPr marL="0" indent="0" algn="just">
              <a:buNone/>
            </a:pPr>
            <a:r>
              <a:rPr lang="pl-PL" sz="2800" dirty="0"/>
              <a:t>Cele:</a:t>
            </a:r>
          </a:p>
          <a:p>
            <a:pPr algn="just"/>
            <a:r>
              <a:rPr lang="pl-PL" sz="2800" dirty="0"/>
              <a:t>przećwiczenie procedur</a:t>
            </a:r>
          </a:p>
          <a:p>
            <a:pPr algn="just"/>
            <a:r>
              <a:rPr lang="pl-PL" sz="2800" dirty="0"/>
              <a:t>sprawdzenie poziomu opanowania wiedzy i umiejętności wskazanych</a:t>
            </a:r>
            <a:br>
              <a:rPr lang="pl-PL" sz="2800" dirty="0"/>
            </a:br>
            <a:r>
              <a:rPr lang="pl-PL" sz="2800" dirty="0"/>
              <a:t>w wymaganiach egzaminacyjnych</a:t>
            </a:r>
          </a:p>
          <a:p>
            <a:pPr algn="just"/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2113556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FE6B5A-F795-02FB-5E9D-05F9EF456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Materiały i przybory pomocnicze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04CADFD-11BF-C886-7BBB-E9601EE39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829" y="2837682"/>
            <a:ext cx="6449059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69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25F8F0-EB62-34E5-F331-04173BD5B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1" y="624110"/>
            <a:ext cx="7516398" cy="1280890"/>
          </a:xfrm>
        </p:spPr>
        <p:txBody>
          <a:bodyPr/>
          <a:lstStyle/>
          <a:p>
            <a:r>
              <a:rPr lang="pl-PL" dirty="0"/>
              <a:t>Materiały i przybory pomocnicze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2E4D408D-ACA4-4A5F-C917-341CAD21C8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8064" y="1716981"/>
            <a:ext cx="3699974" cy="3342520"/>
          </a:xfr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CC44751-840A-FDF1-211E-5F81EEFCC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08" y="1678888"/>
            <a:ext cx="3918966" cy="336005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719A3F3-16A5-16F4-5092-3C0950F9C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7986" y="5662310"/>
            <a:ext cx="5382376" cy="57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11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Czas trwania egzaminu ósmoklasisty</a:t>
            </a: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2400" dirty="0"/>
              <a:t>język polski 		 		120 (do 180)</a:t>
            </a:r>
          </a:p>
          <a:p>
            <a:pPr marL="0" indent="0" algn="ctr">
              <a:buNone/>
            </a:pPr>
            <a:r>
              <a:rPr lang="pl-PL" sz="2400" dirty="0"/>
              <a:t>matematyka			 100 (do 150)</a:t>
            </a:r>
          </a:p>
          <a:p>
            <a:pPr marL="0" indent="0" algn="ctr">
              <a:buNone/>
            </a:pPr>
            <a:r>
              <a:rPr lang="pl-PL" sz="2400" dirty="0"/>
              <a:t>język obcy		 	  	90 (do 135) </a:t>
            </a:r>
          </a:p>
        </p:txBody>
      </p:sp>
    </p:spTree>
    <p:extLst>
      <p:ext uri="{BB962C8B-B14F-4D97-AF65-F5344CB8AC3E}">
        <p14:creationId xmlns:p14="http://schemas.microsoft.com/office/powerpoint/2010/main" val="1864008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D0A22C-0CC7-2ECB-1204-136F7420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Arkusze egzaminacyjne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3FE9D79-CA72-1CE1-77C0-8697FBDF7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376" y="1548395"/>
            <a:ext cx="4726744" cy="211123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DAFE278-6AA0-4E4F-6B96-7313CD5AA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3984660"/>
            <a:ext cx="4222688" cy="264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73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CEB3C2B-779C-C37A-5AF4-BE836B060E6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755576" y="1298848"/>
            <a:ext cx="7992888" cy="465043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7261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Przebieg E8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696714" y="2060848"/>
            <a:ext cx="8064896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PRZED E8:</a:t>
            </a:r>
          </a:p>
          <a:p>
            <a:r>
              <a:rPr lang="pl-PL" dirty="0"/>
              <a:t>Przekazanie arkuszy egzaminacyjnych przewodniczącym ZN</a:t>
            </a:r>
            <a:br>
              <a:rPr lang="pl-PL" dirty="0"/>
            </a:br>
            <a:r>
              <a:rPr lang="pl-PL" dirty="0"/>
              <a:t>(w obecności ucznia).</a:t>
            </a:r>
          </a:p>
          <a:p>
            <a:r>
              <a:rPr lang="pl-PL" dirty="0"/>
              <a:t>Przeniesienie arkuszy do sali egzaminacyjnej.</a:t>
            </a:r>
          </a:p>
          <a:p>
            <a:r>
              <a:rPr lang="pl-PL" dirty="0"/>
              <a:t>Czynności wstępne – sprawdzenie obecności, losowanie numerów miejsc, rozdanie arkuszy egzaminacyjnych, zakodowanie arkuszy</a:t>
            </a:r>
            <a:br>
              <a:rPr lang="pl-PL" dirty="0"/>
            </a:br>
            <a:r>
              <a:rPr lang="pl-PL" dirty="0"/>
              <a:t>i sprawdzenie poprawności kodowania, sprawdzenie kompletności zestawów, zapisanie czasu pracy z arkuszem.</a:t>
            </a:r>
          </a:p>
          <a:p>
            <a:r>
              <a:rPr lang="pl-PL" dirty="0"/>
              <a:t>Zapakowanie arkuszy w obecności jednego z uczniów.</a:t>
            </a:r>
          </a:p>
        </p:txBody>
      </p:sp>
    </p:spTree>
    <p:extLst>
      <p:ext uri="{BB962C8B-B14F-4D97-AF65-F5344CB8AC3E}">
        <p14:creationId xmlns:p14="http://schemas.microsoft.com/office/powerpoint/2010/main" val="191575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Przebieg E8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2015733"/>
            <a:ext cx="8496943" cy="345061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/>
              <a:t>W CZASIE TRWANIA E8:</a:t>
            </a:r>
          </a:p>
          <a:p>
            <a:r>
              <a:rPr lang="pl-PL" dirty="0"/>
              <a:t>Należy wykorzystać cały posiadany potencjał twórczy oraz intelektualny</a:t>
            </a:r>
            <a:br>
              <a:rPr lang="pl-PL" dirty="0"/>
            </a:br>
            <a:r>
              <a:rPr lang="pl-PL" dirty="0"/>
              <a:t>do rozwiązania zadań.</a:t>
            </a:r>
          </a:p>
          <a:p>
            <a:r>
              <a:rPr lang="pl-PL" dirty="0"/>
              <a:t>Uczniowie nie powinni opuszczać sali.</a:t>
            </a:r>
          </a:p>
          <a:p>
            <a:r>
              <a:rPr lang="pl-PL" dirty="0"/>
              <a:t>Dodatkowe 5 min. na sprawdzenie przeniesienia odpowiedzi (tylko warunki standardowe).</a:t>
            </a:r>
          </a:p>
          <a:p>
            <a:r>
              <a:rPr lang="pl-PL" dirty="0"/>
              <a:t>Zwrot prac i ponowna kontrola kodowania.</a:t>
            </a:r>
          </a:p>
          <a:p>
            <a:r>
              <a:rPr lang="pl-PL" dirty="0"/>
              <a:t>Zapakowanie arkuszy egzaminacyjnych w obecności przedstawicieli zdających. </a:t>
            </a:r>
          </a:p>
          <a:p>
            <a:r>
              <a:rPr lang="pl-PL" dirty="0"/>
              <a:t>Odebranie dokumentacji i przekazanie do OKE lub ośrodków sprawdzania.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00325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Przebieg E8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921299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PO E8:</a:t>
            </a:r>
          </a:p>
          <a:p>
            <a:r>
              <a:rPr lang="pl-PL" dirty="0"/>
              <a:t>Odebranie dokumentacji od ZN i przekazanie do przewodniczącego ZE.</a:t>
            </a:r>
          </a:p>
          <a:p>
            <a:r>
              <a:rPr lang="pl-PL" dirty="0"/>
              <a:t>Zapakowanie arkuszy egzaminacyjnych  oraz dokumentacji</a:t>
            </a:r>
            <a:br>
              <a:rPr lang="pl-PL" dirty="0"/>
            </a:br>
            <a:r>
              <a:rPr lang="pl-PL" dirty="0"/>
              <a:t>i przekazanie do OKE lub ośrodków sprawdzania.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09886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D69809-F3C5-B941-5335-7CFD19F13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Sytuacje szczególne: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EB4270-1F57-7613-F24D-DF4A2190D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825445"/>
            <a:ext cx="8064895" cy="4411867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nagłe zagrożenie (pogoda, problemy komunikacyjne…)</a:t>
            </a:r>
          </a:p>
          <a:p>
            <a:r>
              <a:rPr lang="pl-PL" dirty="0"/>
              <a:t>unieważnienie E8 </a:t>
            </a:r>
            <a:r>
              <a:rPr lang="pl-PL" u="sng" dirty="0"/>
              <a:t>danemu uczniowi </a:t>
            </a:r>
            <a:r>
              <a:rPr lang="pl-PL" dirty="0"/>
              <a:t>(niesamodzielne rozwiązywanie zadań, wniesienie urządzenia telekomunikacyjnego, zakłócanie prawidłowego przebiegu egzaminu)</a:t>
            </a:r>
          </a:p>
          <a:p>
            <a:r>
              <a:rPr lang="pl-PL" dirty="0"/>
              <a:t>braki stron, inne usterki arkusza</a:t>
            </a:r>
          </a:p>
          <a:p>
            <a:r>
              <a:rPr lang="pl-PL" dirty="0"/>
              <a:t>przyczyny losowe lub zdrowotne</a:t>
            </a:r>
          </a:p>
          <a:p>
            <a:r>
              <a:rPr lang="pl-PL" dirty="0"/>
              <a:t>unieważnienie E8 przez egzaminatora niesamodzielnego rozwiązania zadań</a:t>
            </a:r>
          </a:p>
          <a:p>
            <a:r>
              <a:rPr lang="pl-PL" dirty="0"/>
              <a:t>unieważnienie w przypadku zgłoszenia zastrzeżeń związanych z naruszeniem przepisów dotyczących organizacji E8</a:t>
            </a:r>
          </a:p>
          <a:p>
            <a:r>
              <a:rPr lang="pl-PL" dirty="0"/>
              <a:t>unieważnienie w przypadku braku możliwości ustalenia wyników (zaginięcie/zniszczenie pracy)</a:t>
            </a:r>
          </a:p>
          <a:p>
            <a:pPr marL="0" indent="0" algn="ctr">
              <a:buNone/>
            </a:pPr>
            <a:r>
              <a:rPr lang="pl-PL" dirty="0"/>
              <a:t>UWAGA!</a:t>
            </a:r>
          </a:p>
          <a:p>
            <a:pPr marL="0" indent="0" algn="ctr">
              <a:buNone/>
            </a:pPr>
            <a:r>
              <a:rPr lang="pl-PL" dirty="0"/>
              <a:t>Uczeń, któremu unieważniono lub przerwano E8 pisze ponownie</a:t>
            </a:r>
            <a:br>
              <a:rPr lang="pl-PL" dirty="0"/>
            </a:br>
            <a:r>
              <a:rPr lang="pl-PL" dirty="0"/>
              <a:t>w terminie dodatkowym. </a:t>
            </a:r>
          </a:p>
        </p:txBody>
      </p:sp>
    </p:spTree>
    <p:extLst>
      <p:ext uri="{BB962C8B-B14F-4D97-AF65-F5344CB8AC3E}">
        <p14:creationId xmlns:p14="http://schemas.microsoft.com/office/powerpoint/2010/main" val="3716355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Wyniki E8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53755"/>
            <a:ext cx="8229600" cy="37052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dirty="0"/>
              <a:t>Wyniki E8 są ostateczne i nie służy na nie skarga</a:t>
            </a:r>
            <a:br>
              <a:rPr lang="pl-PL" dirty="0"/>
            </a:br>
            <a:r>
              <a:rPr lang="pl-PL" dirty="0"/>
              <a:t>do sądu administracyjnego. </a:t>
            </a:r>
          </a:p>
          <a:p>
            <a:pPr marL="0" indent="0" algn="ctr">
              <a:buNone/>
            </a:pPr>
            <a:r>
              <a:rPr lang="pl-PL" dirty="0"/>
              <a:t>Wyniki dostępne w ZIU SIOEO (https://ziu.gov.pl)</a:t>
            </a:r>
            <a:br>
              <a:rPr lang="pl-PL" dirty="0"/>
            </a:br>
            <a:r>
              <a:rPr lang="pl-PL" dirty="0">
                <a:solidFill>
                  <a:srgbClr val="FF0000"/>
                </a:solidFill>
              </a:rPr>
              <a:t>4 lipca 2025 r. od godziny 8.30</a:t>
            </a:r>
          </a:p>
          <a:p>
            <a:pPr marL="0" indent="0" algn="ctr">
              <a:buNone/>
            </a:pPr>
            <a:r>
              <a:rPr lang="pl-PL" dirty="0"/>
              <a:t>(logowanie za pomocą przekazanego przez dyrektora szkoły loginu</a:t>
            </a:r>
            <a:br>
              <a:rPr lang="pl-PL" dirty="0"/>
            </a:br>
            <a:r>
              <a:rPr lang="pl-PL" dirty="0"/>
              <a:t>i hasła oraz za pomocą profilu zaufanego, </a:t>
            </a:r>
            <a:r>
              <a:rPr lang="pl-PL" i="1" dirty="0"/>
              <a:t>e-dowodu</a:t>
            </a:r>
            <a:br>
              <a:rPr lang="pl-PL" i="1" dirty="0"/>
            </a:br>
            <a:r>
              <a:rPr lang="pl-PL" dirty="0"/>
              <a:t>lub za pośrednictwem bankowości elektronicznej)	</a:t>
            </a:r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/>
              <a:t>Zaświadczenia lub informacje uczniowie otrzymają</a:t>
            </a:r>
            <a:br>
              <a:rPr lang="pl-PL" dirty="0"/>
            </a:br>
            <a:r>
              <a:rPr lang="pl-PL" dirty="0">
                <a:solidFill>
                  <a:srgbClr val="FF0000"/>
                </a:solidFill>
              </a:rPr>
              <a:t>4 lipca 2025 r.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20807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Wgląd do prac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988840"/>
            <a:ext cx="7920880" cy="3450613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Prawo do wglądu mają uczeń i/lub jego rodzice w terminie pół roku od dnia ogłoszenia wyników. </a:t>
            </a:r>
          </a:p>
          <a:p>
            <a:r>
              <a:rPr lang="pl-PL" dirty="0"/>
              <a:t>Wniosek o wgląd składa się do dyrektora OKE</a:t>
            </a:r>
            <a:br>
              <a:rPr lang="pl-PL" dirty="0"/>
            </a:br>
            <a:r>
              <a:rPr lang="pl-PL" dirty="0"/>
              <a:t>na odpowiednim formularzu (Załącznik 16a) lub w innej formie –</a:t>
            </a:r>
            <a:br>
              <a:rPr lang="pl-PL" dirty="0"/>
            </a:br>
            <a:r>
              <a:rPr lang="pl-PL" dirty="0"/>
              <a:t>w tym za pośrednictwem ZIU - od 4 lipca 2024 r. (termin udostępnienia wyników w ZIU SIOEO i wydania zaświadczeń) do 5 stycznia 2026 r. </a:t>
            </a:r>
          </a:p>
          <a:p>
            <a:r>
              <a:rPr lang="pl-PL" dirty="0"/>
              <a:t>Dyrektor OKE wyznacza termin i miejsce wglądu w ciągu nie więcej</a:t>
            </a:r>
            <a:br>
              <a:rPr lang="pl-PL" dirty="0"/>
            </a:br>
            <a:r>
              <a:rPr lang="pl-PL" dirty="0"/>
              <a:t>niż 5 dni roboczych od otrzymania wniosku o wgląd.</a:t>
            </a:r>
          </a:p>
          <a:p>
            <a:r>
              <a:rPr lang="pl-PL" dirty="0"/>
              <a:t>W przypadku zastrzeżeń dotyczących sprawdzenia pracy można zwrócić się z wnioskiem  o weryfikację punktów w terminie 2 dni roboczych od dnia wglądu (Załącznik 16b). Jeśli ponowne ustalenie sumy punktów jest wyższe niż wskazane na otrzymanym zaświadczeniu dyrektor OKE anuluje dotychczasowy dokument i wydaje nowe zaświadczenie. </a:t>
            </a:r>
          </a:p>
        </p:txBody>
      </p:sp>
    </p:spTree>
    <p:extLst>
      <p:ext uri="{BB962C8B-B14F-4D97-AF65-F5344CB8AC3E}">
        <p14:creationId xmlns:p14="http://schemas.microsoft.com/office/powerpoint/2010/main" val="2882473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03648" y="692696"/>
            <a:ext cx="7283152" cy="1512168"/>
          </a:xfrm>
        </p:spPr>
        <p:txBody>
          <a:bodyPr>
            <a:normAutofit fontScale="90000"/>
          </a:bodyPr>
          <a:lstStyle/>
          <a:p>
            <a:r>
              <a:rPr lang="pl-PL" dirty="0"/>
              <a:t>Więcej informacji na temat egzaminu ósmoklasisty na stronach: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pPr algn="ctr"/>
            <a:r>
              <a:rPr lang="pl-PL" sz="2800" dirty="0"/>
              <a:t>Centralnej Komisji Egzaminacyjnej</a:t>
            </a:r>
          </a:p>
          <a:p>
            <a:pPr marL="0" indent="0" algn="r">
              <a:buNone/>
            </a:pPr>
            <a:r>
              <a:rPr lang="pl-PL" sz="2800" dirty="0"/>
              <a:t>			</a:t>
            </a:r>
            <a:r>
              <a:rPr lang="pl-PL" sz="3600" dirty="0">
                <a:solidFill>
                  <a:srgbClr val="FF0000"/>
                </a:solidFill>
              </a:rPr>
              <a:t>cke.gov.pl</a:t>
            </a:r>
            <a:endParaRPr lang="pl-PL" sz="2800" dirty="0">
              <a:solidFill>
                <a:srgbClr val="FF0000"/>
              </a:solidFill>
            </a:endParaRPr>
          </a:p>
          <a:p>
            <a:pPr algn="ctr"/>
            <a:r>
              <a:rPr lang="pl-PL" sz="2800" dirty="0"/>
              <a:t>Okręgowej Komisji Egzaminacyjnej w Gdańsku</a:t>
            </a:r>
          </a:p>
          <a:p>
            <a:pPr marL="0" indent="0" algn="r">
              <a:buNone/>
            </a:pPr>
            <a:r>
              <a:rPr lang="pl-PL" sz="2800" dirty="0"/>
              <a:t>			</a:t>
            </a:r>
            <a:r>
              <a:rPr lang="pl-PL" sz="3600" dirty="0">
                <a:solidFill>
                  <a:srgbClr val="FF0000"/>
                </a:solidFill>
              </a:rPr>
              <a:t>oke.gda.pl </a:t>
            </a:r>
            <a:endParaRPr lang="pl-PL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082450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Smug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mug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mu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2832</TotalTime>
  <Words>902</Words>
  <Application>Microsoft Office PowerPoint</Application>
  <PresentationFormat>Pokaz na ekranie (4:3)</PresentationFormat>
  <Paragraphs>90</Paragraphs>
  <Slides>24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9" baseType="lpstr">
      <vt:lpstr>Arial</vt:lpstr>
      <vt:lpstr>Calibri</vt:lpstr>
      <vt:lpstr>Century Gothic</vt:lpstr>
      <vt:lpstr>Wingdings 3</vt:lpstr>
      <vt:lpstr>Smuga</vt:lpstr>
      <vt:lpstr>EGZAMIN ÓSMOKLASISTY</vt:lpstr>
      <vt:lpstr>Termin egzaminu ósmoklasisty</vt:lpstr>
      <vt:lpstr>Podstawa prawna</vt:lpstr>
      <vt:lpstr>Zakres wiedzy i umiejętności</vt:lpstr>
      <vt:lpstr>Prezentacja programu PowerPoint</vt:lpstr>
      <vt:lpstr>Czy egzamin ósmoklasisty jest obowiązkowy?</vt:lpstr>
      <vt:lpstr>Kto nie musi przystąpić do E8? </vt:lpstr>
      <vt:lpstr>Przygotowanie E8</vt:lpstr>
      <vt:lpstr>Dostosowania warunków i formy E8</vt:lpstr>
      <vt:lpstr>Dostosowania warunków i formy E8</vt:lpstr>
      <vt:lpstr>Dostosowania warunków i formy E8</vt:lpstr>
      <vt:lpstr>Termin próbnego egzaminu ósmoklasisty </vt:lpstr>
      <vt:lpstr>Materiały i przybory pomocnicze</vt:lpstr>
      <vt:lpstr>Materiały i przybory pomocnicze</vt:lpstr>
      <vt:lpstr>Czas trwania egzaminu ósmoklasisty</vt:lpstr>
      <vt:lpstr>Arkusze egzaminacyjne</vt:lpstr>
      <vt:lpstr>Prezentacja programu PowerPoint</vt:lpstr>
      <vt:lpstr>Przebieg E8</vt:lpstr>
      <vt:lpstr>Przebieg E8</vt:lpstr>
      <vt:lpstr>Przebieg E8</vt:lpstr>
      <vt:lpstr>Sytuacje szczególne:</vt:lpstr>
      <vt:lpstr>Wyniki E8</vt:lpstr>
      <vt:lpstr>Wgląd do prac</vt:lpstr>
      <vt:lpstr>Więcej informacji na temat egzaminu ósmoklasisty na stronach: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EGZAMIN ÓSMOKLASISTY</dc:title>
  <dc:creator>Kangurek</dc:creator>
  <cp:lastModifiedBy>AGNIESZKA ŚLIWIŃSKA</cp:lastModifiedBy>
  <cp:revision>75</cp:revision>
  <dcterms:created xsi:type="dcterms:W3CDTF">2018-09-11T18:37:39Z</dcterms:created>
  <dcterms:modified xsi:type="dcterms:W3CDTF">2024-09-18T14:09:15Z</dcterms:modified>
</cp:coreProperties>
</file>